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9"/>
  </p:notesMasterIdLst>
  <p:handoutMasterIdLst>
    <p:handoutMasterId r:id="rId40"/>
  </p:handoutMasterIdLst>
  <p:sldIdLst>
    <p:sldId id="256" r:id="rId5"/>
    <p:sldId id="510" r:id="rId6"/>
    <p:sldId id="258" r:id="rId7"/>
    <p:sldId id="460" r:id="rId8"/>
    <p:sldId id="481" r:id="rId9"/>
    <p:sldId id="462" r:id="rId10"/>
    <p:sldId id="482" r:id="rId11"/>
    <p:sldId id="483" r:id="rId12"/>
    <p:sldId id="484" r:id="rId13"/>
    <p:sldId id="485" r:id="rId14"/>
    <p:sldId id="486" r:id="rId15"/>
    <p:sldId id="487" r:id="rId16"/>
    <p:sldId id="488" r:id="rId17"/>
    <p:sldId id="489" r:id="rId18"/>
    <p:sldId id="490" r:id="rId19"/>
    <p:sldId id="491" r:id="rId20"/>
    <p:sldId id="492" r:id="rId21"/>
    <p:sldId id="494" r:id="rId22"/>
    <p:sldId id="493" r:id="rId23"/>
    <p:sldId id="495" r:id="rId24"/>
    <p:sldId id="496" r:id="rId25"/>
    <p:sldId id="497" r:id="rId26"/>
    <p:sldId id="498" r:id="rId27"/>
    <p:sldId id="499" r:id="rId28"/>
    <p:sldId id="500" r:id="rId29"/>
    <p:sldId id="501" r:id="rId30"/>
    <p:sldId id="502" r:id="rId31"/>
    <p:sldId id="503" r:id="rId32"/>
    <p:sldId id="504" r:id="rId33"/>
    <p:sldId id="505" r:id="rId34"/>
    <p:sldId id="506" r:id="rId35"/>
    <p:sldId id="507" r:id="rId36"/>
    <p:sldId id="508" r:id="rId37"/>
    <p:sldId id="509" r:id="rId38"/>
  </p:sldIdLst>
  <p:sldSz cx="9144000" cy="6858000" type="screen4x3"/>
  <p:notesSz cx="9928225" cy="6797675"/>
  <p:custDataLst>
    <p:tags r:id="rId41"/>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21" autoAdjust="0"/>
    <p:restoredTop sz="94646" autoAdjust="0"/>
  </p:normalViewPr>
  <p:slideViewPr>
    <p:cSldViewPr>
      <p:cViewPr varScale="1">
        <p:scale>
          <a:sx n="78" d="100"/>
          <a:sy n="78" d="100"/>
        </p:scale>
        <p:origin x="1314" y="9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2453399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4709772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851805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2370957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2592027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9381624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8214911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4483861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925272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5915458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3117787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37187122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9239592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1477836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828722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9544725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6725294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5804664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197796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17073291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9109125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2976076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7068456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29320680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35695446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13045629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3855677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1578612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1299205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8658571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790195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7784737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0067461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7463902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slide" Target="../slides/slide32.xml"/><Relationship Id="rId3" Type="http://schemas.openxmlformats.org/officeDocument/2006/relationships/slide" Target="../slides/slide3.xml"/><Relationship Id="rId7" Type="http://schemas.openxmlformats.org/officeDocument/2006/relationships/image" Target="../media/image2.jpeg"/><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slide" Target="../slides/slide19.xml"/><Relationship Id="rId5" Type="http://schemas.openxmlformats.org/officeDocument/2006/relationships/slide" Target="../slides/slide5.xml"/><Relationship Id="rId4" Type="http://schemas.openxmlformats.org/officeDocument/2006/relationships/slide" Target="../slides/slide12.xml"/></Relationships>
</file>

<file path=ppt/slideLayouts/_rels/slideLayout5.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slide" Target="../slides/slide3.xml"/><Relationship Id="rId1" Type="http://schemas.openxmlformats.org/officeDocument/2006/relationships/slideMaster" Target="../slideMasters/slideMaster1.xml"/><Relationship Id="rId6" Type="http://schemas.openxmlformats.org/officeDocument/2006/relationships/image" Target="../media/image3.gif"/><Relationship Id="rId5"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4" Type="http://schemas.openxmlformats.org/officeDocument/2006/relationships/slide" Target="../slides/slide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191357" y="692696"/>
            <a:ext cx="92452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4.2.1 - Costs</a:t>
            </a:r>
            <a:endParaRPr lang="en-GB"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7" y="692696"/>
            <a:ext cx="952016"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3177817" y="692696"/>
            <a:ext cx="18263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4.2.2 – Economies</a:t>
            </a:r>
            <a:r>
              <a:rPr lang="en-GB" sz="1100" b="1" baseline="0" dirty="0" smtClean="0">
                <a:latin typeface="Arial" panose="020B0604020202020204" pitchFamily="34" charset="0"/>
                <a:cs typeface="Arial" panose="020B0604020202020204" pitchFamily="34" charset="0"/>
              </a:rPr>
              <a:t> of Scale</a:t>
            </a:r>
            <a:endParaRPr lang="en-GB"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p:nvSpPr>
        <p:spPr>
          <a:xfrm>
            <a:off x="1253351"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Glossary</a:t>
            </a:r>
            <a:endParaRPr lang="en-GB" sz="2000" b="1" dirty="0">
              <a:latin typeface="Arial" panose="020B0604020202020204" pitchFamily="34" charset="0"/>
              <a:cs typeface="Arial" panose="020B0604020202020204" pitchFamily="34" charset="0"/>
            </a:endParaRPr>
          </a:p>
        </p:txBody>
      </p:sp>
      <p:sp>
        <p:nvSpPr>
          <p:cNvPr id="11" name="Round Same Side Corner Rectangle 10">
            <a:hlinkClick r:id="rId6" action="ppaction://hlinksldjump"/>
          </p:cNvPr>
          <p:cNvSpPr/>
          <p:nvPr/>
        </p:nvSpPr>
        <p:spPr>
          <a:xfrm>
            <a:off x="5066141" y="692696"/>
            <a:ext cx="131612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4.2.3 – Break-even</a:t>
            </a:r>
            <a:endParaRPr lang="en-GB"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7"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rId8" action="ppaction://hlinksldjump"/>
          </p:cNvPr>
          <p:cNvSpPr/>
          <p:nvPr userDrawn="1"/>
        </p:nvSpPr>
        <p:spPr>
          <a:xfrm>
            <a:off x="6444208" y="692696"/>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Exam Question</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rId3" action="ppaction://hlinksldjump"/>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rId4" action="ppaction://hlinksldjump"/>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5"/>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5"/>
          </p:cNvPr>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9850" y="85725"/>
            <a:ext cx="7813675" cy="5461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a:prstGeom prst="rect">
            <a:avLst/>
          </a:prstGeom>
        </p:spPr>
        <p:txBody>
          <a:bodyPr/>
          <a:lstStyle/>
          <a:p>
            <a:endParaRPr lang="en-GB"/>
          </a:p>
        </p:txBody>
      </p:sp>
    </p:spTree>
    <p:extLst>
      <p:ext uri="{BB962C8B-B14F-4D97-AF65-F5344CB8AC3E}">
        <p14:creationId xmlns:p14="http://schemas.microsoft.com/office/powerpoint/2010/main" val="3606776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9"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 id="2147483714" r:id="rId7"/>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4.2%20-%20Tasks/4.2.1%20-%20Calculating%20Total%20Cost%20and%20Average%20Cost.docx"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hyperlink" Target="4.2%20-%20Tasks/4.2%20-%20Exam%20Questions.docx" TargetMode="External"/><Relationship Id="rId2" Type="http://schemas.openxmlformats.org/officeDocument/2006/relationships/notesSlide" Target="../notesSlides/notesSlide32.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hyperlink" Target="4.2%20-%20Tasks/4.2%20-%20Exam%20Questions.docx"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hyperlink" Target="4.2%20-%20Tasks/4.2%20-%20Exam%20Questions.docx"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5661248"/>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4.2 – </a:t>
            </a:r>
            <a:r>
              <a:rPr lang="en-GB"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Costs, Scale of Production </a:t>
            </a:r>
            <a:r>
              <a:rPr lang="en-GB"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GB"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en-GB"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GB"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Break Even Analysis</a:t>
            </a:r>
            <a:endParaRPr lang="en-GB"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600" dirty="0"/>
              <a:t>4.2.1 – Classifying costs – Total Cost and Average Cost</a:t>
            </a:r>
          </a:p>
        </p:txBody>
      </p:sp>
      <p:sp>
        <p:nvSpPr>
          <p:cNvPr id="8" name="Rectangle 7"/>
          <p:cNvSpPr/>
          <p:nvPr/>
        </p:nvSpPr>
        <p:spPr>
          <a:xfrm>
            <a:off x="323849" y="1140852"/>
            <a:ext cx="6767515" cy="5393784"/>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GB" sz="1600" b="1" dirty="0" smtClean="0">
                <a:solidFill>
                  <a:srgbClr val="FF0000"/>
                </a:solidFill>
              </a:rPr>
              <a:t>Activity</a:t>
            </a:r>
            <a:r>
              <a:rPr lang="en-GB" sz="1600" dirty="0" smtClean="0">
                <a:solidFill>
                  <a:srgbClr val="FF0000"/>
                </a:solidFill>
              </a:rPr>
              <a:t> – Calculating Total Cost and Average Cost:</a:t>
            </a:r>
          </a:p>
          <a:p>
            <a:pPr marL="285750" indent="-285750">
              <a:spcAft>
                <a:spcPts val="0"/>
              </a:spcAft>
              <a:buClr>
                <a:srgbClr val="00B050"/>
              </a:buClr>
              <a:buFont typeface="Wingdings 3" panose="05040102010807070707" pitchFamily="18" charset="2"/>
              <a:buChar char=""/>
            </a:pPr>
            <a:r>
              <a:rPr lang="en-GB" sz="1600" dirty="0" smtClean="0"/>
              <a:t>A Quad Bike Manufacturer produces 3  types of vehicle, X, Y and Z. It has been calculated that the costs of these 3 products will be:</a:t>
            </a:r>
          </a:p>
          <a:p>
            <a:pPr marL="285750" indent="-285750">
              <a:spcAft>
                <a:spcPts val="0"/>
              </a:spcAft>
              <a:buClr>
                <a:srgbClr val="00B050"/>
              </a:buClr>
              <a:buFont typeface="Wingdings 3" panose="05040102010807070707" pitchFamily="18" charset="2"/>
              <a:buChar char=""/>
            </a:pPr>
            <a:endParaRPr lang="en-GB" sz="2800" dirty="0" smtClean="0"/>
          </a:p>
          <a:p>
            <a:pPr marL="285750" indent="-285750">
              <a:spcAft>
                <a:spcPts val="0"/>
              </a:spcAft>
              <a:buClr>
                <a:srgbClr val="00B050"/>
              </a:buClr>
              <a:buFont typeface="Wingdings 3" panose="05040102010807070707" pitchFamily="18" charset="2"/>
              <a:buChar char=""/>
            </a:pPr>
            <a:endParaRPr lang="en-GB" sz="1600" dirty="0" smtClean="0"/>
          </a:p>
          <a:p>
            <a:pPr marL="285750" indent="-285750">
              <a:spcAft>
                <a:spcPts val="0"/>
              </a:spcAft>
              <a:buClr>
                <a:srgbClr val="00B050"/>
              </a:buClr>
              <a:buFont typeface="Wingdings 3" panose="05040102010807070707" pitchFamily="18" charset="2"/>
              <a:buChar char=""/>
            </a:pPr>
            <a:endParaRPr lang="en-GB" sz="1600" dirty="0"/>
          </a:p>
          <a:p>
            <a:pPr marL="285750" indent="-285750">
              <a:spcAft>
                <a:spcPts val="0"/>
              </a:spcAft>
              <a:buClr>
                <a:srgbClr val="00B050"/>
              </a:buClr>
              <a:buFont typeface="Wingdings 3" panose="05040102010807070707" pitchFamily="18" charset="2"/>
              <a:buChar char=""/>
            </a:pPr>
            <a:endParaRPr lang="en-GB" sz="1600" dirty="0" smtClean="0"/>
          </a:p>
          <a:p>
            <a:pPr marL="285750" indent="-285750">
              <a:spcAft>
                <a:spcPts val="0"/>
              </a:spcAft>
              <a:buClr>
                <a:srgbClr val="00B050"/>
              </a:buClr>
              <a:buFont typeface="Wingdings 3" panose="05040102010807070707" pitchFamily="18" charset="2"/>
              <a:buChar char=""/>
            </a:pPr>
            <a:endParaRPr lang="en-GB" sz="1600" dirty="0"/>
          </a:p>
          <a:p>
            <a:pPr>
              <a:spcAft>
                <a:spcPts val="0"/>
              </a:spcAft>
              <a:buClr>
                <a:srgbClr val="00B050"/>
              </a:buClr>
            </a:pPr>
            <a:endParaRPr lang="en-GB" sz="2400" dirty="0"/>
          </a:p>
          <a:p>
            <a:pPr marL="285750" indent="-285750">
              <a:spcAft>
                <a:spcPts val="0"/>
              </a:spcAft>
              <a:buClr>
                <a:srgbClr val="00B050"/>
              </a:buClr>
              <a:buFont typeface="Wingdings 3" panose="05040102010807070707" pitchFamily="18" charset="2"/>
              <a:buChar char=""/>
            </a:pPr>
            <a:endParaRPr lang="en-GB" sz="200" dirty="0" smtClean="0"/>
          </a:p>
          <a:p>
            <a:pPr marL="285750" indent="-285750">
              <a:spcAft>
                <a:spcPts val="0"/>
              </a:spcAft>
              <a:buClr>
                <a:srgbClr val="00B050"/>
              </a:buClr>
              <a:buFont typeface="Wingdings 3" panose="05040102010807070707" pitchFamily="18" charset="2"/>
              <a:buChar char=""/>
            </a:pPr>
            <a:r>
              <a:rPr lang="en-GB" sz="1600" dirty="0" smtClean="0"/>
              <a:t>The total variable cost of manufacturing model X is $15 million</a:t>
            </a:r>
          </a:p>
          <a:p>
            <a:pPr marL="285750" indent="-285750">
              <a:spcAft>
                <a:spcPts val="0"/>
              </a:spcAft>
              <a:buClr>
                <a:srgbClr val="00B050"/>
              </a:buClr>
              <a:buFont typeface="Wingdings 3" panose="05040102010807070707" pitchFamily="18" charset="2"/>
              <a:buChar char=""/>
            </a:pPr>
            <a:r>
              <a:rPr lang="en-GB" sz="1600" dirty="0" smtClean="0"/>
              <a:t>Total cost </a:t>
            </a:r>
            <a:r>
              <a:rPr lang="en-GB" sz="1600" dirty="0"/>
              <a:t>of manufacturing model X is $15 </a:t>
            </a:r>
            <a:r>
              <a:rPr lang="en-GB" sz="1600" dirty="0" smtClean="0"/>
              <a:t>million + $9 million = $24 million</a:t>
            </a:r>
          </a:p>
          <a:p>
            <a:pPr marL="285750" indent="-285750">
              <a:spcAft>
                <a:spcPts val="0"/>
              </a:spcAft>
              <a:buClr>
                <a:srgbClr val="00B050"/>
              </a:buClr>
              <a:buFont typeface="Wingdings 3" panose="05040102010807070707" pitchFamily="18" charset="2"/>
              <a:buChar char=""/>
            </a:pPr>
            <a:r>
              <a:rPr lang="en-GB" sz="1600" dirty="0" smtClean="0"/>
              <a:t>The average cost per unit of X =   $24 million</a:t>
            </a:r>
          </a:p>
          <a:p>
            <a:pPr marL="2573338">
              <a:lnSpc>
                <a:spcPts val="300"/>
              </a:lnSpc>
              <a:spcAft>
                <a:spcPts val="0"/>
              </a:spcAft>
              <a:buClr>
                <a:srgbClr val="00B050"/>
              </a:buClr>
            </a:pPr>
            <a:r>
              <a:rPr lang="en-GB" sz="1600" dirty="0" smtClean="0"/>
              <a:t>             _________  = </a:t>
            </a:r>
            <a:r>
              <a:rPr lang="en-GB" sz="1600" dirty="0"/>
              <a:t>$6000 per vehicle</a:t>
            </a:r>
            <a:endParaRPr lang="en-GB" sz="1600" dirty="0" smtClean="0"/>
          </a:p>
          <a:p>
            <a:pPr marL="2573338">
              <a:spcAft>
                <a:spcPts val="0"/>
              </a:spcAft>
              <a:buClr>
                <a:srgbClr val="00B050"/>
              </a:buClr>
            </a:pPr>
            <a:r>
              <a:rPr lang="en-GB" sz="1600" dirty="0" smtClean="0"/>
              <a:t>             4000 Units</a:t>
            </a:r>
            <a:endParaRPr lang="en-GB" sz="1600" dirty="0"/>
          </a:p>
          <a:p>
            <a:pPr marL="285750" indent="-285750">
              <a:spcAft>
                <a:spcPts val="0"/>
              </a:spcAft>
              <a:buClr>
                <a:srgbClr val="00B050"/>
              </a:buClr>
              <a:buFont typeface="Wingdings 3" panose="05040102010807070707" pitchFamily="18" charset="2"/>
              <a:buChar char=""/>
            </a:pPr>
            <a:r>
              <a:rPr lang="en-GB" sz="1600" dirty="0" smtClean="0">
                <a:solidFill>
                  <a:srgbClr val="FF0000"/>
                </a:solidFill>
              </a:rPr>
              <a:t>Calculate the total variable cost of manufacturing vehicle models Y and Z.</a:t>
            </a:r>
          </a:p>
          <a:p>
            <a:pPr marL="285750" indent="-285750">
              <a:spcAft>
                <a:spcPts val="0"/>
              </a:spcAft>
              <a:buClr>
                <a:srgbClr val="00B050"/>
              </a:buClr>
              <a:buFont typeface="Wingdings 3" panose="05040102010807070707" pitchFamily="18" charset="2"/>
              <a:buChar char=""/>
            </a:pPr>
            <a:r>
              <a:rPr lang="en-GB" sz="1600" dirty="0">
                <a:solidFill>
                  <a:srgbClr val="FF0000"/>
                </a:solidFill>
              </a:rPr>
              <a:t>Calculate the total </a:t>
            </a:r>
            <a:r>
              <a:rPr lang="en-GB" sz="1600" dirty="0" smtClean="0">
                <a:solidFill>
                  <a:srgbClr val="FF0000"/>
                </a:solidFill>
              </a:rPr>
              <a:t>cost </a:t>
            </a:r>
            <a:r>
              <a:rPr lang="en-GB" sz="1600" dirty="0">
                <a:solidFill>
                  <a:srgbClr val="FF0000"/>
                </a:solidFill>
              </a:rPr>
              <a:t>of manufacturing vehicle models Y and Z</a:t>
            </a:r>
            <a:r>
              <a:rPr lang="en-GB" sz="1600" dirty="0" smtClean="0">
                <a:solidFill>
                  <a:srgbClr val="FF0000"/>
                </a:solidFill>
              </a:rPr>
              <a:t>.</a:t>
            </a:r>
          </a:p>
          <a:p>
            <a:pPr marL="285750" indent="-285750">
              <a:spcAft>
                <a:spcPts val="0"/>
              </a:spcAft>
              <a:buClr>
                <a:srgbClr val="00B050"/>
              </a:buClr>
              <a:buFont typeface="Wingdings 3" panose="05040102010807070707" pitchFamily="18" charset="2"/>
              <a:buChar char=""/>
            </a:pPr>
            <a:r>
              <a:rPr lang="en-GB" sz="1600" dirty="0">
                <a:solidFill>
                  <a:srgbClr val="FF0000"/>
                </a:solidFill>
              </a:rPr>
              <a:t>Calculate the </a:t>
            </a:r>
            <a:r>
              <a:rPr lang="en-GB" sz="1600" dirty="0" smtClean="0">
                <a:solidFill>
                  <a:srgbClr val="FF0000"/>
                </a:solidFill>
              </a:rPr>
              <a:t>average cost </a:t>
            </a:r>
            <a:r>
              <a:rPr lang="en-GB" sz="1600" dirty="0">
                <a:solidFill>
                  <a:srgbClr val="FF0000"/>
                </a:solidFill>
              </a:rPr>
              <a:t>of manufacturing vehicle models Y </a:t>
            </a:r>
            <a:r>
              <a:rPr lang="en-GB" sz="1600" dirty="0" smtClean="0">
                <a:solidFill>
                  <a:srgbClr val="FF0000"/>
                </a:solidFill>
              </a:rPr>
              <a:t>&amp; Z.</a:t>
            </a:r>
          </a:p>
          <a:p>
            <a:pPr marL="285750" indent="-285750">
              <a:spcAft>
                <a:spcPts val="0"/>
              </a:spcAft>
              <a:buClr>
                <a:srgbClr val="00B050"/>
              </a:buClr>
              <a:buFont typeface="Wingdings 3" panose="05040102010807070707" pitchFamily="18" charset="2"/>
              <a:buChar char=""/>
            </a:pPr>
            <a:r>
              <a:rPr lang="en-GB" sz="1600" dirty="0" smtClean="0">
                <a:solidFill>
                  <a:srgbClr val="FF0000"/>
                </a:solidFill>
              </a:rPr>
              <a:t>Identify and explain </a:t>
            </a:r>
            <a:r>
              <a:rPr lang="en-GB" sz="1600" b="1" dirty="0" smtClean="0">
                <a:solidFill>
                  <a:srgbClr val="FF0000"/>
                </a:solidFill>
              </a:rPr>
              <a:t>two</a:t>
            </a:r>
            <a:r>
              <a:rPr lang="en-GB" sz="1600" dirty="0" smtClean="0">
                <a:solidFill>
                  <a:srgbClr val="FF0000"/>
                </a:solidFill>
              </a:rPr>
              <a:t> possible users of these results to managers of the bike manufacturer.</a:t>
            </a:r>
          </a:p>
        </p:txBody>
      </p:sp>
      <p:graphicFrame>
        <p:nvGraphicFramePr>
          <p:cNvPr id="2" name="Table 1"/>
          <p:cNvGraphicFramePr>
            <a:graphicFrameLocks noGrp="1"/>
          </p:cNvGraphicFramePr>
          <p:nvPr>
            <p:extLst>
              <p:ext uri="{D42A27DB-BD31-4B8C-83A1-F6EECF244321}">
                <p14:modId xmlns:p14="http://schemas.microsoft.com/office/powerpoint/2010/main" val="1573441306"/>
              </p:ext>
            </p:extLst>
          </p:nvPr>
        </p:nvGraphicFramePr>
        <p:xfrm>
          <a:off x="539552" y="1968624"/>
          <a:ext cx="6408712" cy="16764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2906276"/>
                <a:gridCol w="1266838"/>
                <a:gridCol w="1192319"/>
                <a:gridCol w="1043279"/>
              </a:tblGrid>
              <a:tr h="248870">
                <a:tc>
                  <a:txBody>
                    <a:bodyPr/>
                    <a:lstStyle/>
                    <a:p>
                      <a:pPr algn="l"/>
                      <a:r>
                        <a:rPr lang="en-US" sz="1600" dirty="0" smtClean="0">
                          <a:latin typeface="Calibri" panose="020F0502020204030204" pitchFamily="34" charset="0"/>
                        </a:rPr>
                        <a:t>Costs</a:t>
                      </a:r>
                      <a:endParaRPr lang="en-US" sz="14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X</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Y</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Z</a:t>
                      </a:r>
                      <a:endParaRPr lang="en-US" sz="1600" dirty="0">
                        <a:latin typeface="Calibri" panose="020F0502020204030204" pitchFamily="34" charset="0"/>
                      </a:endParaRPr>
                    </a:p>
                  </a:txBody>
                  <a:tcPr/>
                </a:tc>
              </a:tr>
              <a:tr h="248870">
                <a:tc>
                  <a:txBody>
                    <a:bodyPr/>
                    <a:lstStyle/>
                    <a:p>
                      <a:r>
                        <a:rPr lang="en-US" sz="1600" dirty="0" smtClean="0">
                          <a:latin typeface="Calibri" panose="020F0502020204030204" pitchFamily="34" charset="0"/>
                        </a:rPr>
                        <a:t>Variable Material Costs ($m)</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5</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10</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8</a:t>
                      </a:r>
                      <a:endParaRPr lang="en-US" sz="1600" dirty="0">
                        <a:latin typeface="Calibri" panose="020F0502020204030204" pitchFamily="34" charset="0"/>
                      </a:endParaRPr>
                    </a:p>
                  </a:txBody>
                  <a:tcPr/>
                </a:tc>
              </a:tr>
              <a:tr h="248870">
                <a:tc>
                  <a:txBody>
                    <a:bodyPr/>
                    <a:lstStyle/>
                    <a:p>
                      <a:r>
                        <a:rPr lang="en-US" sz="1600" dirty="0" smtClean="0">
                          <a:latin typeface="Calibri" panose="020F0502020204030204" pitchFamily="34" charset="0"/>
                        </a:rPr>
                        <a:t>Variable Labour Costs ($m)</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10</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14</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6</a:t>
                      </a:r>
                      <a:endParaRPr lang="en-US" sz="1600" dirty="0">
                        <a:latin typeface="Calibri" panose="020F0502020204030204" pitchFamily="34" charset="0"/>
                      </a:endParaRPr>
                    </a:p>
                  </a:txBody>
                  <a:tcPr/>
                </a:tc>
              </a:tr>
              <a:tr h="248870">
                <a:tc>
                  <a:txBody>
                    <a:bodyPr/>
                    <a:lstStyle/>
                    <a:p>
                      <a:r>
                        <a:rPr lang="en-US" sz="1600" dirty="0" smtClean="0">
                          <a:latin typeface="Calibri" panose="020F0502020204030204" pitchFamily="34" charset="0"/>
                        </a:rPr>
                        <a:t>Allocated Fixed Costs ($m)</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9</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12</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6</a:t>
                      </a:r>
                      <a:endParaRPr lang="en-US" sz="1600" dirty="0">
                        <a:latin typeface="Calibri" panose="020F0502020204030204" pitchFamily="34" charset="0"/>
                      </a:endParaRPr>
                    </a:p>
                  </a:txBody>
                  <a:tcPr/>
                </a:tc>
              </a:tr>
              <a:tr h="248870">
                <a:tc>
                  <a:txBody>
                    <a:bodyPr/>
                    <a:lstStyle/>
                    <a:p>
                      <a:r>
                        <a:rPr lang="en-US" sz="1600" dirty="0" smtClean="0">
                          <a:latin typeface="Calibri" panose="020F0502020204030204" pitchFamily="34" charset="0"/>
                        </a:rPr>
                        <a:t>Annual Output</a:t>
                      </a:r>
                      <a:r>
                        <a:rPr lang="en-US" sz="1600" baseline="0" dirty="0" smtClean="0">
                          <a:latin typeface="Calibri" panose="020F0502020204030204" pitchFamily="34" charset="0"/>
                        </a:rPr>
                        <a:t> of Vehicles</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4000</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12000</a:t>
                      </a:r>
                      <a:endParaRPr lang="en-US" sz="1600" dirty="0">
                        <a:latin typeface="Calibri" panose="020F0502020204030204" pitchFamily="34" charset="0"/>
                      </a:endParaRPr>
                    </a:p>
                  </a:txBody>
                  <a:tcPr/>
                </a:tc>
                <a:tc>
                  <a:txBody>
                    <a:bodyPr/>
                    <a:lstStyle/>
                    <a:p>
                      <a:pPr algn="ctr"/>
                      <a:r>
                        <a:rPr lang="en-US" sz="1600" dirty="0" smtClean="0">
                          <a:latin typeface="Calibri" panose="020F0502020204030204" pitchFamily="34" charset="0"/>
                        </a:rPr>
                        <a:t>5000</a:t>
                      </a:r>
                      <a:endParaRPr lang="en-US" sz="1600" dirty="0">
                        <a:latin typeface="Calibri" panose="020F0502020204030204" pitchFamily="34" charset="0"/>
                      </a:endParaRPr>
                    </a:p>
                  </a:txBody>
                  <a:tcPr/>
                </a:tc>
              </a:tr>
            </a:tbl>
          </a:graphicData>
        </a:graphic>
      </p:graphicFrame>
      <p:sp>
        <p:nvSpPr>
          <p:cNvPr id="3" name="TextBox 2">
            <a:hlinkClick r:id="rId3" action="ppaction://hlinkfile"/>
          </p:cNvPr>
          <p:cNvSpPr txBox="1"/>
          <p:nvPr/>
        </p:nvSpPr>
        <p:spPr>
          <a:xfrm>
            <a:off x="6479695" y="5949861"/>
            <a:ext cx="288032" cy="646331"/>
          </a:xfrm>
          <a:prstGeom prst="rect">
            <a:avLst/>
          </a:prstGeom>
          <a:noFill/>
        </p:spPr>
        <p:txBody>
          <a:bodyPr wrap="square" rtlCol="0">
            <a:spAutoFit/>
          </a:bodyPr>
          <a:lstStyle/>
          <a:p>
            <a:r>
              <a:rPr lang="en-US" sz="3600" b="1" dirty="0" smtClean="0">
                <a:solidFill>
                  <a:srgbClr val="FF0000"/>
                </a:solidFill>
              </a:rPr>
              <a:t>?</a:t>
            </a:r>
            <a:endParaRPr lang="en-US" b="1" dirty="0">
              <a:solidFill>
                <a:srgbClr val="FF0000"/>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2208216183"/>
              </p:ext>
            </p:extLst>
          </p:nvPr>
        </p:nvGraphicFramePr>
        <p:xfrm>
          <a:off x="7164288" y="1124744"/>
          <a:ext cx="1656184" cy="547260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56184"/>
              </a:tblGrid>
              <a:tr h="42689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45710">
                <a:tc>
                  <a:txBody>
                    <a:bodyPr/>
                    <a:lstStyle/>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Every person hired, every light that is turned on, every inch of a factory costs.</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Does reducing the cost of things improve profits</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How do online businesses reduce costs</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What is disintermediation</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Why does an online service still cost</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Why do managers get paid so much when they work the same hours.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219572" y="1191602"/>
            <a:ext cx="1527977"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3048879"/>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200" dirty="0"/>
              <a:t>4.2.1 – Classifying costs – Using Cost Data</a:t>
            </a:r>
          </a:p>
        </p:txBody>
      </p:sp>
      <p:sp>
        <p:nvSpPr>
          <p:cNvPr id="8" name="Rectangle 7"/>
          <p:cNvSpPr/>
          <p:nvPr/>
        </p:nvSpPr>
        <p:spPr>
          <a:xfrm>
            <a:off x="323850" y="1124744"/>
            <a:ext cx="8496300" cy="70788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2000" dirty="0" smtClean="0"/>
              <a:t>Once a business has classified all costs into either fixed or variable, this information can be used to help make business decisions.</a:t>
            </a:r>
          </a:p>
        </p:txBody>
      </p:sp>
      <p:graphicFrame>
        <p:nvGraphicFramePr>
          <p:cNvPr id="2" name="Table 1"/>
          <p:cNvGraphicFramePr>
            <a:graphicFrameLocks noGrp="1"/>
          </p:cNvGraphicFramePr>
          <p:nvPr>
            <p:extLst>
              <p:ext uri="{D42A27DB-BD31-4B8C-83A1-F6EECF244321}">
                <p14:modId xmlns:p14="http://schemas.microsoft.com/office/powerpoint/2010/main" val="3650486678"/>
              </p:ext>
            </p:extLst>
          </p:nvPr>
        </p:nvGraphicFramePr>
        <p:xfrm>
          <a:off x="323528" y="1888956"/>
          <a:ext cx="8496622" cy="456438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1368152"/>
                <a:gridCol w="2989256"/>
                <a:gridCol w="4139214"/>
              </a:tblGrid>
              <a:tr h="370840">
                <a:tc>
                  <a:txBody>
                    <a:bodyPr/>
                    <a:lstStyle/>
                    <a:p>
                      <a:r>
                        <a:rPr lang="en-US" sz="1450" dirty="0" smtClean="0">
                          <a:latin typeface="Calibri" panose="020F0502020204030204" pitchFamily="34" charset="0"/>
                        </a:rPr>
                        <a:t>Use of Cost Data</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Calibri" panose="020F0502020204030204" pitchFamily="34" charset="0"/>
                        </a:rPr>
                        <a:t>Example</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Calibri" panose="020F0502020204030204" pitchFamily="34" charset="0"/>
                        </a:rPr>
                        <a:t>Explanation</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450" dirty="0" smtClean="0">
                          <a:latin typeface="Calibri" panose="020F0502020204030204" pitchFamily="34" charset="0"/>
                        </a:rPr>
                        <a:t>Setting Prices</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Calibri" panose="020F0502020204030204" pitchFamily="34" charset="0"/>
                        </a:rPr>
                        <a:t>Average cost of making</a:t>
                      </a:r>
                      <a:r>
                        <a:rPr lang="en-US" sz="1450" baseline="0" dirty="0" smtClean="0">
                          <a:latin typeface="Calibri" panose="020F0502020204030204" pitchFamily="34" charset="0"/>
                        </a:rPr>
                        <a:t> a Pizza = $3</a:t>
                      </a:r>
                    </a:p>
                    <a:p>
                      <a:r>
                        <a:rPr lang="en-US" sz="1450" baseline="0" dirty="0" smtClean="0">
                          <a:latin typeface="Calibri" panose="020F0502020204030204" pitchFamily="34" charset="0"/>
                        </a:rPr>
                        <a:t>If the business wants to make $1 profit on each pizza sold, it will charge the price of $4.</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Calibri" panose="020F0502020204030204" pitchFamily="34" charset="0"/>
                        </a:rPr>
                        <a:t>If the average cost per unit was not known, the business could charge a price that</a:t>
                      </a:r>
                      <a:r>
                        <a:rPr lang="en-US" sz="1450" baseline="0" dirty="0" smtClean="0">
                          <a:latin typeface="Calibri" panose="020F0502020204030204" pitchFamily="34" charset="0"/>
                        </a:rPr>
                        <a:t> leads to a loss being made on each item.</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450" dirty="0" smtClean="0">
                          <a:latin typeface="Calibri" panose="020F0502020204030204" pitchFamily="34" charset="0"/>
                        </a:rPr>
                        <a:t>Deciding whether to stop production</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Calibri" panose="020F0502020204030204" pitchFamily="34" charset="0"/>
                        </a:rPr>
                        <a:t>If the total annual cost of producing a</a:t>
                      </a:r>
                      <a:r>
                        <a:rPr lang="en-US" sz="1450" baseline="0" dirty="0" smtClean="0">
                          <a:latin typeface="Calibri" panose="020F0502020204030204" pitchFamily="34" charset="0"/>
                        </a:rPr>
                        <a:t> product is $50,000 </a:t>
                      </a:r>
                      <a:r>
                        <a:rPr lang="en-US" sz="1450" b="1" baseline="0" dirty="0" smtClean="0">
                          <a:latin typeface="Calibri" panose="020F0502020204030204" pitchFamily="34" charset="0"/>
                        </a:rPr>
                        <a:t>but</a:t>
                      </a:r>
                      <a:r>
                        <a:rPr lang="en-US" sz="1450" b="0" baseline="0" dirty="0" smtClean="0">
                          <a:latin typeface="Calibri" panose="020F0502020204030204" pitchFamily="34" charset="0"/>
                        </a:rPr>
                        <a:t> the total revenue is only $40000 then the business is making a loss and could decide to stop producing the product.</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Calibri" panose="020F0502020204030204" pitchFamily="34" charset="0"/>
                        </a:rPr>
                        <a:t>No business will willingly continue to make a loss but the decision to stop producing a product will also depend on whether:</a:t>
                      </a:r>
                    </a:p>
                    <a:p>
                      <a:pPr marL="285750" indent="-285750">
                        <a:buFont typeface="Arial" panose="020B0604020202020204" pitchFamily="34" charset="0"/>
                        <a:buChar char="•"/>
                      </a:pPr>
                      <a:r>
                        <a:rPr lang="en-US" sz="1450" dirty="0" smtClean="0">
                          <a:latin typeface="Calibri" panose="020F0502020204030204" pitchFamily="34" charset="0"/>
                        </a:rPr>
                        <a:t>The product has just been launched on the market – sales revenue might increase in the future</a:t>
                      </a:r>
                    </a:p>
                    <a:p>
                      <a:pPr marL="285750" indent="-285750">
                        <a:buFont typeface="Arial" panose="020B0604020202020204" pitchFamily="34" charset="0"/>
                        <a:buChar char="•"/>
                      </a:pPr>
                      <a:r>
                        <a:rPr lang="en-US" sz="1450" dirty="0" smtClean="0">
                          <a:latin typeface="Calibri" panose="020F0502020204030204" pitchFamily="34" charset="0"/>
                        </a:rPr>
                        <a:t>The fixed costs will still have to be paid e.g. if the factory being used for the product is not sold.</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450" dirty="0" smtClean="0">
                          <a:latin typeface="Calibri" panose="020F0502020204030204" pitchFamily="34" charset="0"/>
                        </a:rPr>
                        <a:t>Deciding on the best location</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Calibri" panose="020F0502020204030204" pitchFamily="34" charset="0"/>
                        </a:rPr>
                        <a:t>Location A for a new shop has total annual costs of $40,000. Location B for a new shop has total annual costs of $45000. On this data alone Location A would be more ideal.</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Calibri" panose="020F0502020204030204" pitchFamily="34" charset="0"/>
                        </a:rPr>
                        <a:t>Costs are not the only factor to consider</a:t>
                      </a:r>
                      <a:r>
                        <a:rPr lang="en-US" sz="1450" baseline="0" dirty="0" smtClean="0">
                          <a:latin typeface="Calibri" panose="020F0502020204030204" pitchFamily="34" charset="0"/>
                        </a:rPr>
                        <a:t> – there might not be any point in choosing a low-cost location for a new shop if it is not a good part of town or close to the customer base.</a:t>
                      </a:r>
                      <a:endParaRPr lang="en-US" sz="1450" dirty="0">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49127549"/>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300" dirty="0"/>
              <a:t>4.2.2 – The concepts of economies and diseconomies of scale</a:t>
            </a:r>
          </a:p>
        </p:txBody>
      </p:sp>
      <p:sp>
        <p:nvSpPr>
          <p:cNvPr id="8" name="Rectangle 7"/>
          <p:cNvSpPr/>
          <p:nvPr/>
        </p:nvSpPr>
        <p:spPr>
          <a:xfrm>
            <a:off x="323849" y="1124744"/>
            <a:ext cx="6696421" cy="5423023"/>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1730" dirty="0" smtClean="0"/>
              <a:t>If we look at the definition of average cost (</a:t>
            </a:r>
            <a:r>
              <a:rPr lang="en-US" sz="1730" dirty="0"/>
              <a:t>Total cost of production divided by total output (sometimes called Unit Cost) </a:t>
            </a:r>
            <a:r>
              <a:rPr lang="en-GB" sz="1730" dirty="0" smtClean="0"/>
              <a:t>This is the cost of producing one unit of output. Could we expect all businesses making those goods to have the same average cost. There are reasons why some companies make it for more and some for less.</a:t>
            </a:r>
          </a:p>
          <a:p>
            <a:pPr marL="285750" indent="-285750">
              <a:spcAft>
                <a:spcPts val="600"/>
              </a:spcAft>
              <a:buClr>
                <a:srgbClr val="00B050"/>
              </a:buClr>
              <a:buFont typeface="Wingdings 3" panose="05040102010807070707" pitchFamily="18" charset="2"/>
              <a:buChar char=""/>
            </a:pPr>
            <a:r>
              <a:rPr lang="en-GB" sz="1730" b="1" dirty="0" smtClean="0"/>
              <a:t>Case Study Example – Cost of making Bricks</a:t>
            </a:r>
          </a:p>
          <a:p>
            <a:pPr marL="285750" indent="-285750">
              <a:spcAft>
                <a:spcPts val="600"/>
              </a:spcAft>
              <a:buClr>
                <a:srgbClr val="00B050"/>
              </a:buClr>
              <a:buFont typeface="Wingdings 3" panose="05040102010807070707" pitchFamily="18" charset="2"/>
              <a:buChar char=""/>
            </a:pPr>
            <a:endParaRPr lang="en-GB" sz="1730" b="1" dirty="0"/>
          </a:p>
          <a:p>
            <a:pPr marL="285750" indent="-285750">
              <a:spcAft>
                <a:spcPts val="600"/>
              </a:spcAft>
              <a:buClr>
                <a:srgbClr val="00B050"/>
              </a:buClr>
              <a:buFont typeface="Wingdings 3" panose="05040102010807070707" pitchFamily="18" charset="2"/>
              <a:buChar char=""/>
            </a:pPr>
            <a:endParaRPr lang="en-GB" sz="1730" b="1" dirty="0" smtClean="0"/>
          </a:p>
          <a:p>
            <a:pPr marL="285750" indent="-285750">
              <a:spcAft>
                <a:spcPts val="600"/>
              </a:spcAft>
              <a:buClr>
                <a:srgbClr val="00B050"/>
              </a:buClr>
              <a:buFont typeface="Wingdings 3" panose="05040102010807070707" pitchFamily="18" charset="2"/>
              <a:buChar char=""/>
            </a:pPr>
            <a:endParaRPr lang="en-GB" sz="1730" b="1" dirty="0"/>
          </a:p>
          <a:p>
            <a:pPr marL="285750" indent="-285750">
              <a:spcAft>
                <a:spcPts val="600"/>
              </a:spcAft>
              <a:buClr>
                <a:srgbClr val="00B050"/>
              </a:buClr>
              <a:buFont typeface="Wingdings 3" panose="05040102010807070707" pitchFamily="18" charset="2"/>
              <a:buChar char=""/>
            </a:pPr>
            <a:endParaRPr lang="en-GB" sz="1730" b="1" dirty="0" smtClean="0"/>
          </a:p>
          <a:p>
            <a:pPr marL="285750" indent="-285750">
              <a:spcAft>
                <a:spcPts val="600"/>
              </a:spcAft>
              <a:buClr>
                <a:srgbClr val="00B050"/>
              </a:buClr>
              <a:buFont typeface="Wingdings 3" panose="05040102010807070707" pitchFamily="18" charset="2"/>
              <a:buChar char=""/>
            </a:pPr>
            <a:r>
              <a:rPr lang="en-GB" sz="1730" dirty="0" smtClean="0"/>
              <a:t>The bigger company has much lower average costs that the smaller one. This cost advantage results from the economies of being a large business. These are called the </a:t>
            </a:r>
            <a:r>
              <a:rPr lang="en-GB" sz="1730" b="1" dirty="0" smtClean="0"/>
              <a:t>economies of scale.</a:t>
            </a:r>
          </a:p>
          <a:p>
            <a:pPr marL="285750" indent="-285750">
              <a:spcAft>
                <a:spcPts val="600"/>
              </a:spcAft>
              <a:buClr>
                <a:srgbClr val="00B050"/>
              </a:buClr>
              <a:buFont typeface="Wingdings 3" panose="05040102010807070707" pitchFamily="18" charset="2"/>
              <a:buChar char=""/>
            </a:pPr>
            <a:r>
              <a:rPr lang="en-GB" sz="1730" b="1" dirty="0" smtClean="0">
                <a:solidFill>
                  <a:srgbClr val="FF0000"/>
                </a:solidFill>
              </a:rPr>
              <a:t>Activity – </a:t>
            </a:r>
            <a:r>
              <a:rPr lang="en-GB" sz="1730" dirty="0" smtClean="0">
                <a:solidFill>
                  <a:srgbClr val="FF0000"/>
                </a:solidFill>
              </a:rPr>
              <a:t>Study the table above. Explain </a:t>
            </a:r>
            <a:r>
              <a:rPr lang="en-GB" sz="1730" b="1" dirty="0" smtClean="0">
                <a:solidFill>
                  <a:srgbClr val="FF0000"/>
                </a:solidFill>
              </a:rPr>
              <a:t>three</a:t>
            </a:r>
            <a:r>
              <a:rPr lang="en-GB" sz="1730" dirty="0" smtClean="0">
                <a:solidFill>
                  <a:srgbClr val="FF0000"/>
                </a:solidFill>
              </a:rPr>
              <a:t> possible reasons why the unit cost of making bricks is lower for brick Company A than Brick Company B.</a:t>
            </a:r>
            <a:endParaRPr lang="en-US" sz="1730" dirty="0">
              <a:solidFill>
                <a:srgbClr val="FF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1023074245"/>
              </p:ext>
            </p:extLst>
          </p:nvPr>
        </p:nvGraphicFramePr>
        <p:xfrm>
          <a:off x="323528" y="3212976"/>
          <a:ext cx="6649727" cy="111252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2598536"/>
                <a:gridCol w="2063814"/>
                <a:gridCol w="1987377"/>
              </a:tblGrid>
              <a:tr h="370840">
                <a:tc>
                  <a:txBody>
                    <a:bodyPr/>
                    <a:lstStyle/>
                    <a:p>
                      <a:endParaRPr lang="en-US" sz="1800" dirty="0">
                        <a:latin typeface="Calibri" panose="020F0502020204030204" pitchFamily="34" charset="0"/>
                      </a:endParaRPr>
                    </a:p>
                  </a:txBody>
                  <a:tcPr/>
                </a:tc>
                <a:tc>
                  <a:txBody>
                    <a:bodyPr/>
                    <a:lstStyle/>
                    <a:p>
                      <a:r>
                        <a:rPr lang="en-US" sz="1800" b="1" dirty="0" smtClean="0">
                          <a:latin typeface="Calibri" panose="020F0502020204030204" pitchFamily="34" charset="0"/>
                        </a:rPr>
                        <a:t>Brick Company A</a:t>
                      </a:r>
                      <a:endParaRPr lang="en-US" sz="1800" b="1" dirty="0">
                        <a:latin typeface="Calibri" panose="020F0502020204030204" pitchFamily="34" charset="0"/>
                      </a:endParaRPr>
                    </a:p>
                  </a:txBody>
                  <a:tcPr/>
                </a:tc>
                <a:tc>
                  <a:txBody>
                    <a:bodyPr/>
                    <a:lstStyle/>
                    <a:p>
                      <a:r>
                        <a:rPr lang="en-US" sz="1800" b="1" dirty="0" smtClean="0">
                          <a:latin typeface="Calibri" panose="020F0502020204030204" pitchFamily="34" charset="0"/>
                        </a:rPr>
                        <a:t>Brick Company B</a:t>
                      </a:r>
                      <a:endParaRPr lang="en-US" sz="1800" dirty="0">
                        <a:latin typeface="Calibri" panose="020F0502020204030204" pitchFamily="34" charset="0"/>
                      </a:endParaRPr>
                    </a:p>
                  </a:txBody>
                  <a:tcPr/>
                </a:tc>
              </a:tr>
              <a:tr h="370840">
                <a:tc>
                  <a:txBody>
                    <a:bodyPr/>
                    <a:lstStyle/>
                    <a:p>
                      <a:r>
                        <a:rPr lang="en-US" sz="1800" dirty="0" smtClean="0">
                          <a:latin typeface="Calibri" panose="020F0502020204030204" pitchFamily="34" charset="0"/>
                        </a:rPr>
                        <a:t>Total Output per year</a:t>
                      </a:r>
                      <a:endParaRPr lang="en-US" sz="1800" dirty="0">
                        <a:latin typeface="Calibri" panose="020F0502020204030204" pitchFamily="34" charset="0"/>
                      </a:endParaRPr>
                    </a:p>
                  </a:txBody>
                  <a:tcPr/>
                </a:tc>
                <a:tc>
                  <a:txBody>
                    <a:bodyPr/>
                    <a:lstStyle/>
                    <a:p>
                      <a:r>
                        <a:rPr lang="en-US" sz="1800" dirty="0" smtClean="0">
                          <a:latin typeface="Calibri" panose="020F0502020204030204" pitchFamily="34" charset="0"/>
                        </a:rPr>
                        <a:t>10 million</a:t>
                      </a:r>
                      <a:endParaRPr lang="en-US" sz="1800" dirty="0">
                        <a:latin typeface="Calibri" panose="020F0502020204030204" pitchFamily="34" charset="0"/>
                      </a:endParaRPr>
                    </a:p>
                  </a:txBody>
                  <a:tcPr/>
                </a:tc>
                <a:tc>
                  <a:txBody>
                    <a:bodyPr/>
                    <a:lstStyle/>
                    <a:p>
                      <a:r>
                        <a:rPr lang="en-US" sz="1800" dirty="0" smtClean="0">
                          <a:latin typeface="Calibri" panose="020F0502020204030204" pitchFamily="34" charset="0"/>
                        </a:rPr>
                        <a:t>1 million</a:t>
                      </a:r>
                      <a:endParaRPr lang="en-US" sz="1800" dirty="0">
                        <a:latin typeface="Calibri" panose="020F0502020204030204" pitchFamily="34" charset="0"/>
                      </a:endParaRPr>
                    </a:p>
                  </a:txBody>
                  <a:tcPr/>
                </a:tc>
              </a:tr>
              <a:tr h="370840">
                <a:tc>
                  <a:txBody>
                    <a:bodyPr/>
                    <a:lstStyle/>
                    <a:p>
                      <a:r>
                        <a:rPr lang="en-US" sz="1800" dirty="0" smtClean="0">
                          <a:latin typeface="Calibri" panose="020F0502020204030204" pitchFamily="34" charset="0"/>
                        </a:rPr>
                        <a:t>Average</a:t>
                      </a:r>
                      <a:r>
                        <a:rPr lang="en-US" sz="1800" baseline="0" dirty="0" smtClean="0">
                          <a:latin typeface="Calibri" panose="020F0502020204030204" pitchFamily="34" charset="0"/>
                        </a:rPr>
                        <a:t> cost per brick</a:t>
                      </a:r>
                      <a:endParaRPr lang="en-US" sz="1800" dirty="0">
                        <a:latin typeface="Calibri" panose="020F0502020204030204" pitchFamily="34" charset="0"/>
                      </a:endParaRPr>
                    </a:p>
                  </a:txBody>
                  <a:tcPr/>
                </a:tc>
                <a:tc>
                  <a:txBody>
                    <a:bodyPr/>
                    <a:lstStyle/>
                    <a:p>
                      <a:r>
                        <a:rPr lang="en-US" sz="1800" dirty="0" smtClean="0">
                          <a:latin typeface="Calibri" panose="020F0502020204030204" pitchFamily="34" charset="0"/>
                        </a:rPr>
                        <a:t>50 cents</a:t>
                      </a:r>
                      <a:endParaRPr lang="en-US" sz="1800" dirty="0">
                        <a:latin typeface="Calibri" panose="020F0502020204030204" pitchFamily="34" charset="0"/>
                      </a:endParaRPr>
                    </a:p>
                  </a:txBody>
                  <a:tcPr/>
                </a:tc>
                <a:tc>
                  <a:txBody>
                    <a:bodyPr/>
                    <a:lstStyle/>
                    <a:p>
                      <a:r>
                        <a:rPr lang="en-US" sz="1800" dirty="0" smtClean="0">
                          <a:latin typeface="Calibri" panose="020F0502020204030204" pitchFamily="34" charset="0"/>
                        </a:rPr>
                        <a:t>75 cents</a:t>
                      </a:r>
                      <a:endParaRPr lang="en-US" sz="1800" dirty="0">
                        <a:latin typeface="Calibri" panose="020F0502020204030204" pitchFamily="34" charset="0"/>
                      </a:endParaRPr>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353032190"/>
              </p:ext>
            </p:extLst>
          </p:nvPr>
        </p:nvGraphicFramePr>
        <p:xfrm>
          <a:off x="7092280" y="1124744"/>
          <a:ext cx="1691878" cy="5400600"/>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91878"/>
              </a:tblGrid>
              <a:tr h="43204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68552">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Larger factories, better equipment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Larger company, better relationship with suppliers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 of industrialisation</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Development of Production Lines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Bigger name, more sales, more sales, bigger name.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Merging upwards and downwards with suppliers and sellers.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Selling to a wider or foreign market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45182" y="1196752"/>
            <a:ext cx="1586074"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0888932"/>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300" dirty="0"/>
              <a:t>4.2.2 – The concepts of economies and diseconomies of scale</a:t>
            </a:r>
          </a:p>
        </p:txBody>
      </p:sp>
      <p:sp>
        <p:nvSpPr>
          <p:cNvPr id="8" name="Rectangle 7"/>
          <p:cNvSpPr/>
          <p:nvPr/>
        </p:nvSpPr>
        <p:spPr>
          <a:xfrm>
            <a:off x="323850" y="1124744"/>
            <a:ext cx="6715528" cy="5586145"/>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dirty="0" smtClean="0"/>
              <a:t>There are </a:t>
            </a:r>
            <a:r>
              <a:rPr lang="en-US" b="1" dirty="0" smtClean="0"/>
              <a:t>five</a:t>
            </a:r>
            <a:r>
              <a:rPr lang="en-US" dirty="0" smtClean="0"/>
              <a:t> Economies of Scale:</a:t>
            </a:r>
          </a:p>
          <a:p>
            <a:pPr marL="566738" indent="-342900">
              <a:spcAft>
                <a:spcPts val="600"/>
              </a:spcAft>
              <a:buClr>
                <a:srgbClr val="00B050"/>
              </a:buClr>
              <a:buFont typeface="+mj-lt"/>
              <a:buAutoNum type="arabicPeriod"/>
            </a:pPr>
            <a:r>
              <a:rPr lang="en-US" b="1" dirty="0" smtClean="0"/>
              <a:t>Purchasing Economies </a:t>
            </a:r>
            <a:r>
              <a:rPr lang="en-US" dirty="0" smtClean="0"/>
              <a:t>– When businesses buy large numbers of components like materials or parts, they often get discounts for buying in bulk. This reduces the unit cost of each item bought and gives the company an advantage over smaller rivals which buy in smaller quantities.</a:t>
            </a:r>
          </a:p>
          <a:p>
            <a:pPr marL="566738" indent="-342900">
              <a:spcAft>
                <a:spcPts val="600"/>
              </a:spcAft>
              <a:buClr>
                <a:srgbClr val="00B050"/>
              </a:buClr>
              <a:buFont typeface="+mj-lt"/>
              <a:buAutoNum type="arabicPeriod"/>
            </a:pPr>
            <a:r>
              <a:rPr lang="en-US" b="1" dirty="0" smtClean="0"/>
              <a:t>Marketing Economies – </a:t>
            </a:r>
            <a:r>
              <a:rPr lang="en-US" dirty="0" smtClean="0"/>
              <a:t>When a large company markets its products there are advantages. It might buy its own vehicles to distribute goods rather than be dependent on others. Advertising rates in papers and TV do not go up in the same proportion as the size of an advert by the business. The business will not need twice as many sales staff to sell ten product lines as a smaller company needs to sell five.</a:t>
            </a:r>
            <a:endParaRPr lang="en-US" b="1" dirty="0" smtClean="0"/>
          </a:p>
          <a:p>
            <a:pPr marL="566738" indent="-342900">
              <a:spcAft>
                <a:spcPts val="600"/>
              </a:spcAft>
              <a:buClr>
                <a:srgbClr val="00B050"/>
              </a:buClr>
              <a:buFont typeface="+mj-lt"/>
              <a:buAutoNum type="arabicPeriod"/>
            </a:pPr>
            <a:r>
              <a:rPr lang="en-US" b="1" dirty="0" smtClean="0"/>
              <a:t>Financial</a:t>
            </a:r>
            <a:r>
              <a:rPr lang="en-US" b="1" dirty="0"/>
              <a:t> Economies </a:t>
            </a:r>
            <a:r>
              <a:rPr lang="en-US" b="1" dirty="0" smtClean="0"/>
              <a:t>– </a:t>
            </a:r>
            <a:r>
              <a:rPr lang="en-US" dirty="0" smtClean="0"/>
              <a:t>Larger businesses are able to raise capital more cheaply than smaller ones. Bank managers often consider that lending to a large business is less risky than lending to a smaller one. A lower rate of interest is therefor usually charged.</a:t>
            </a:r>
            <a:endParaRPr lang="en-US" b="1" dirty="0"/>
          </a:p>
        </p:txBody>
      </p:sp>
      <p:graphicFrame>
        <p:nvGraphicFramePr>
          <p:cNvPr id="10" name="Table 9"/>
          <p:cNvGraphicFramePr>
            <a:graphicFrameLocks noGrp="1"/>
          </p:cNvGraphicFramePr>
          <p:nvPr>
            <p:extLst>
              <p:ext uri="{D42A27DB-BD31-4B8C-83A1-F6EECF244321}">
                <p14:modId xmlns:p14="http://schemas.microsoft.com/office/powerpoint/2010/main" val="2353032190"/>
              </p:ext>
            </p:extLst>
          </p:nvPr>
        </p:nvGraphicFramePr>
        <p:xfrm>
          <a:off x="7092280" y="1124744"/>
          <a:ext cx="1691878" cy="5400600"/>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91878"/>
              </a:tblGrid>
              <a:tr h="43204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68552">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Larger factories, better equipment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Larger company, better relationship with suppliers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 of industrialisation</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Development of Production Lines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Bigger name, more sales, more sales, bigger name.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Merging upwards and downwards with suppliers and sellers.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Selling to a wider or foreign market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45182" y="1196752"/>
            <a:ext cx="1586074"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8164932"/>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200" dirty="0"/>
              <a:t>4.2.2 – The concepts of economies of scale</a:t>
            </a:r>
          </a:p>
        </p:txBody>
      </p:sp>
      <p:sp>
        <p:nvSpPr>
          <p:cNvPr id="8" name="Rectangle 7"/>
          <p:cNvSpPr/>
          <p:nvPr/>
        </p:nvSpPr>
        <p:spPr>
          <a:xfrm>
            <a:off x="323850" y="1124744"/>
            <a:ext cx="6715528" cy="4170372"/>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500" dirty="0" smtClean="0"/>
              <a:t>There are </a:t>
            </a:r>
            <a:r>
              <a:rPr lang="en-US" sz="1500" b="1" dirty="0" smtClean="0"/>
              <a:t>five</a:t>
            </a:r>
            <a:r>
              <a:rPr lang="en-US" sz="1500" dirty="0" smtClean="0"/>
              <a:t> Economies of Scale:</a:t>
            </a:r>
          </a:p>
          <a:p>
            <a:pPr marL="457200" indent="-233363">
              <a:spcAft>
                <a:spcPts val="600"/>
              </a:spcAft>
              <a:buClr>
                <a:srgbClr val="00B050"/>
              </a:buClr>
              <a:buFont typeface="+mj-lt"/>
              <a:buAutoNum type="arabicPeriod" startAt="4"/>
            </a:pPr>
            <a:r>
              <a:rPr lang="en-US" sz="1500" b="1" dirty="0" smtClean="0"/>
              <a:t>Managerial </a:t>
            </a:r>
            <a:r>
              <a:rPr lang="en-US" sz="1500" b="1" dirty="0"/>
              <a:t>Economies </a:t>
            </a:r>
            <a:r>
              <a:rPr lang="en-US" sz="1500" b="1" dirty="0" smtClean="0"/>
              <a:t>– </a:t>
            </a:r>
            <a:r>
              <a:rPr lang="en-US" sz="1500" dirty="0" smtClean="0"/>
              <a:t>Small businesses cannot usually afford to pay for specialist managers like marketing managers and qualified accountants. This will reduce their efficiency as large businesses can afford specialists and this increases efficiency and reduces their average costs.</a:t>
            </a:r>
            <a:endParaRPr lang="en-US" sz="1500" b="1" dirty="0" smtClean="0"/>
          </a:p>
          <a:p>
            <a:pPr marL="457200" indent="-233363">
              <a:spcAft>
                <a:spcPts val="600"/>
              </a:spcAft>
              <a:buClr>
                <a:srgbClr val="00B050"/>
              </a:buClr>
              <a:buFont typeface="+mj-lt"/>
              <a:buAutoNum type="arabicPeriod" startAt="4"/>
            </a:pPr>
            <a:r>
              <a:rPr lang="en-US" sz="1500" b="1" dirty="0" smtClean="0"/>
              <a:t>Technical</a:t>
            </a:r>
            <a:r>
              <a:rPr lang="en-US" sz="1500" b="1" dirty="0"/>
              <a:t> Economies </a:t>
            </a:r>
            <a:r>
              <a:rPr lang="en-US" sz="1500" b="1" dirty="0" smtClean="0"/>
              <a:t>– </a:t>
            </a:r>
            <a:r>
              <a:rPr lang="en-US" sz="1500" dirty="0" smtClean="0"/>
              <a:t>There are many of these. E.g. Large Manufacturing firms often use flow production methods. These use Division of Labour. Specialist machines are used to produce items in a continuous flow (production lines) with workers responsible for just one stage of the process. Small businesses usually cannot afford this expensive equipment. The use of flow production and the latest equipment will reduce average costs of manufacturing.</a:t>
            </a:r>
            <a:br>
              <a:rPr lang="en-US" sz="1500" dirty="0" smtClean="0"/>
            </a:br>
            <a:r>
              <a:rPr lang="en-US" sz="1500" dirty="0" smtClean="0"/>
              <a:t>Also, some machinery is only made with a high output capacity. E.g. an automatic welding machine can do 100 welds a minute. A small company could not keep the machine working all day and the average cost of using it would be </a:t>
            </a:r>
            <a:r>
              <a:rPr lang="en-US" sz="1500" dirty="0"/>
              <a:t>h</a:t>
            </a:r>
            <a:r>
              <a:rPr lang="en-US" sz="1500" dirty="0" smtClean="0"/>
              <a:t>igh. </a:t>
            </a:r>
          </a:p>
        </p:txBody>
      </p:sp>
      <p:graphicFrame>
        <p:nvGraphicFramePr>
          <p:cNvPr id="7" name="Table 6"/>
          <p:cNvGraphicFramePr>
            <a:graphicFrameLocks noGrp="1"/>
          </p:cNvGraphicFramePr>
          <p:nvPr>
            <p:extLst>
              <p:ext uri="{D42A27DB-BD31-4B8C-83A1-F6EECF244321}">
                <p14:modId xmlns:p14="http://schemas.microsoft.com/office/powerpoint/2010/main" val="1493727519"/>
              </p:ext>
            </p:extLst>
          </p:nvPr>
        </p:nvGraphicFramePr>
        <p:xfrm>
          <a:off x="7092280" y="1124744"/>
          <a:ext cx="1691878" cy="5400600"/>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91878"/>
              </a:tblGrid>
              <a:tr h="43204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68552">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Larger factories, better equipment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Larger company, better relationship with suppliers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 of industrialisation</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Development of Production Lines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Bigger name, more sales, more sales, bigger name.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Merging upwards and downwards with suppliers and sellers.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Selling to a wider or foreign market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45182" y="1196752"/>
            <a:ext cx="1586074"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Rectangle 1"/>
          <p:cNvSpPr/>
          <p:nvPr/>
        </p:nvSpPr>
        <p:spPr>
          <a:xfrm>
            <a:off x="323850" y="5397023"/>
            <a:ext cx="6696422" cy="1200329"/>
          </a:xfrm>
          <a:prstGeom prst="rect">
            <a:avLst/>
          </a:prstGeom>
          <a:solidFill>
            <a:schemeClr val="tx2">
              <a:lumMod val="40000"/>
              <a:lumOff val="60000"/>
            </a:schemeClr>
          </a:solidFill>
          <a:ln w="38100">
            <a:solidFill>
              <a:srgbClr val="C00000"/>
            </a:solidFill>
          </a:ln>
        </p:spPr>
        <p:txBody>
          <a:bodyPr wrap="square">
            <a:spAutoFit/>
          </a:bodyPr>
          <a:lstStyle/>
          <a:p>
            <a:pPr marL="14288">
              <a:spcAft>
                <a:spcPts val="600"/>
              </a:spcAft>
              <a:buClr>
                <a:srgbClr val="00B050"/>
              </a:buClr>
            </a:pPr>
            <a:r>
              <a:rPr lang="en-US" b="1" dirty="0"/>
              <a:t>Tips for Success</a:t>
            </a:r>
            <a:r>
              <a:rPr lang="en-US" dirty="0"/>
              <a:t> – Economies of Scale can result in lower (average or Unit) costs not total costs. A large firm is likely to have higher costs than small ones – but lower average costs. Make sure you can explain this.</a:t>
            </a:r>
          </a:p>
        </p:txBody>
      </p:sp>
    </p:spTree>
    <p:extLst>
      <p:ext uri="{BB962C8B-B14F-4D97-AF65-F5344CB8AC3E}">
        <p14:creationId xmlns:p14="http://schemas.microsoft.com/office/powerpoint/2010/main" val="1222238304"/>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800" dirty="0"/>
              <a:t>4.2.2 – The concepts of diseconomies of scale</a:t>
            </a:r>
          </a:p>
        </p:txBody>
      </p:sp>
      <p:sp>
        <p:nvSpPr>
          <p:cNvPr id="8" name="Rectangle 7"/>
          <p:cNvSpPr/>
          <p:nvPr/>
        </p:nvSpPr>
        <p:spPr>
          <a:xfrm>
            <a:off x="323850" y="1138093"/>
            <a:ext cx="6718520" cy="5321457"/>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940" dirty="0" smtClean="0"/>
              <a:t>Is it possible for a business to become so large that it becomes less and less efficient? Is there a limit to the economics of scale? It is suggested that very large businesses may become less efficient than smaller ones and this could lead to higher average costs for big firms. This could occur due to </a:t>
            </a:r>
            <a:r>
              <a:rPr lang="en-US" sz="1940" b="1" dirty="0" smtClean="0"/>
              <a:t>diseconomies of scale</a:t>
            </a:r>
            <a:r>
              <a:rPr lang="en-US" sz="1940" dirty="0" smtClean="0"/>
              <a:t>.</a:t>
            </a:r>
          </a:p>
          <a:p>
            <a:pPr marL="285750" indent="-285750">
              <a:spcAft>
                <a:spcPts val="600"/>
              </a:spcAft>
              <a:buClr>
                <a:srgbClr val="00B050"/>
              </a:buClr>
              <a:buFont typeface="Wingdings 3" panose="05040102010807070707" pitchFamily="18" charset="2"/>
              <a:buChar char=""/>
            </a:pPr>
            <a:r>
              <a:rPr lang="en-US" sz="1940" b="1" dirty="0" smtClean="0"/>
              <a:t>Poor Communication – </a:t>
            </a:r>
            <a:r>
              <a:rPr lang="en-US" sz="1940" dirty="0" smtClean="0"/>
              <a:t>The larger the company the more difficult it is to send and receive accurate messages, and this means serious mistakes can occur which leads to lower efficiency and higher average costs.</a:t>
            </a:r>
            <a:endParaRPr lang="en-US" sz="1940" b="1" dirty="0" smtClean="0"/>
          </a:p>
          <a:p>
            <a:pPr marL="285750" indent="-285750">
              <a:spcAft>
                <a:spcPts val="600"/>
              </a:spcAft>
              <a:buClr>
                <a:srgbClr val="00B050"/>
              </a:buClr>
              <a:buFont typeface="Wingdings 3" panose="05040102010807070707" pitchFamily="18" charset="2"/>
              <a:buChar char=""/>
            </a:pPr>
            <a:r>
              <a:rPr lang="en-US" sz="1940" b="1" dirty="0" smtClean="0"/>
              <a:t>Low Morale – </a:t>
            </a:r>
            <a:r>
              <a:rPr lang="en-US" sz="1940" dirty="0" smtClean="0"/>
              <a:t>Large businesses can employ 1000’s of staff. It is possible that one worker will not see the top managers of the business making them feel unimportant and not valued. In smaller firms it is possible to establish relationships between workers and management. The lack of these in a big firm can lead to low morale and low efficiency pushing up average costs.</a:t>
            </a:r>
            <a:endParaRPr lang="en-US" sz="1940" b="1" dirty="0" smtClean="0"/>
          </a:p>
        </p:txBody>
      </p:sp>
      <p:graphicFrame>
        <p:nvGraphicFramePr>
          <p:cNvPr id="7" name="Table 6"/>
          <p:cNvGraphicFramePr>
            <a:graphicFrameLocks noGrp="1"/>
          </p:cNvGraphicFramePr>
          <p:nvPr>
            <p:extLst>
              <p:ext uri="{D42A27DB-BD31-4B8C-83A1-F6EECF244321}">
                <p14:modId xmlns:p14="http://schemas.microsoft.com/office/powerpoint/2010/main" val="2467557844"/>
              </p:ext>
            </p:extLst>
          </p:nvPr>
        </p:nvGraphicFramePr>
        <p:xfrm>
          <a:off x="7092280" y="1124744"/>
          <a:ext cx="1691878" cy="547260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91878"/>
              </a:tblGrid>
              <a:tr h="456310">
                <a:tc>
                  <a:txBody>
                    <a:bodyPr/>
                    <a:lstStyle/>
                    <a:p>
                      <a:pPr>
                        <a:spcAft>
                          <a:spcPts val="0"/>
                        </a:spcAft>
                      </a:pPr>
                      <a:endParaRPr lang="en-GB" sz="143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6298">
                <a:tc>
                  <a:txBody>
                    <a:bodyPr/>
                    <a:lstStyle/>
                    <a:p>
                      <a:pPr marL="177800" indent="-177800" algn="l">
                        <a:spcAft>
                          <a:spcPts val="600"/>
                        </a:spcAft>
                        <a:buFontTx/>
                        <a:buBlip>
                          <a:blip r:embed="rId3"/>
                        </a:buBlip>
                      </a:pPr>
                      <a:r>
                        <a:rPr lang="en-GB" sz="1430" baseline="0" dirty="0" smtClean="0">
                          <a:solidFill>
                            <a:srgbClr val="FF0000"/>
                          </a:solidFill>
                          <a:effectLst/>
                          <a:latin typeface="Arial" pitchFamily="34" charset="0"/>
                          <a:ea typeface="Times New Roman"/>
                          <a:cs typeface="Arial" pitchFamily="34" charset="0"/>
                        </a:rPr>
                        <a:t>How low morale affects a business</a:t>
                      </a:r>
                    </a:p>
                    <a:p>
                      <a:pPr marL="177800" indent="-177800" algn="l">
                        <a:spcAft>
                          <a:spcPts val="600"/>
                        </a:spcAft>
                        <a:buFontTx/>
                        <a:buBlip>
                          <a:blip r:embed="rId3"/>
                        </a:buBlip>
                      </a:pPr>
                      <a:r>
                        <a:rPr lang="en-GB" sz="1430" baseline="0" dirty="0" smtClean="0">
                          <a:solidFill>
                            <a:schemeClr val="tx1"/>
                          </a:solidFill>
                          <a:effectLst/>
                          <a:latin typeface="Arial" pitchFamily="34" charset="0"/>
                          <a:ea typeface="Times New Roman"/>
                          <a:cs typeface="Arial" pitchFamily="34" charset="0"/>
                        </a:rPr>
                        <a:t>How disgruntled employees produce less and are less efficient.</a:t>
                      </a:r>
                    </a:p>
                    <a:p>
                      <a:pPr marL="177800" indent="-177800" algn="l">
                        <a:spcAft>
                          <a:spcPts val="600"/>
                        </a:spcAft>
                        <a:buFontTx/>
                        <a:buBlip>
                          <a:blip r:embed="rId3"/>
                        </a:buBlip>
                      </a:pPr>
                      <a:r>
                        <a:rPr lang="en-GB" sz="1430" baseline="0" dirty="0" smtClean="0">
                          <a:solidFill>
                            <a:srgbClr val="FF0000"/>
                          </a:solidFill>
                          <a:effectLst/>
                          <a:latin typeface="Arial" pitchFamily="34" charset="0"/>
                          <a:ea typeface="Times New Roman"/>
                          <a:cs typeface="Arial" pitchFamily="34" charset="0"/>
                        </a:rPr>
                        <a:t>The causes of Strikes and industrial action</a:t>
                      </a:r>
                    </a:p>
                    <a:p>
                      <a:pPr marL="177800" indent="-177800" algn="l">
                        <a:spcAft>
                          <a:spcPts val="600"/>
                        </a:spcAft>
                        <a:buFontTx/>
                        <a:buBlip>
                          <a:blip r:embed="rId3"/>
                        </a:buBlip>
                      </a:pPr>
                      <a:r>
                        <a:rPr lang="en-GB" sz="1430" baseline="0" dirty="0" smtClean="0">
                          <a:solidFill>
                            <a:schemeClr val="tx1"/>
                          </a:solidFill>
                          <a:effectLst/>
                          <a:latin typeface="Arial" pitchFamily="34" charset="0"/>
                          <a:ea typeface="Times New Roman"/>
                          <a:cs typeface="Arial" pitchFamily="34" charset="0"/>
                        </a:rPr>
                        <a:t>Managers out of touch with opinion</a:t>
                      </a:r>
                    </a:p>
                    <a:p>
                      <a:pPr marL="177800" indent="-177800" algn="l">
                        <a:spcAft>
                          <a:spcPts val="600"/>
                        </a:spcAft>
                        <a:buFontTx/>
                        <a:buBlip>
                          <a:blip r:embed="rId3"/>
                        </a:buBlip>
                      </a:pPr>
                      <a:r>
                        <a:rPr lang="en-GB" sz="1430" baseline="0" dirty="0" smtClean="0">
                          <a:solidFill>
                            <a:srgbClr val="FF0000"/>
                          </a:solidFill>
                          <a:effectLst/>
                          <a:latin typeface="Arial" pitchFamily="34" charset="0"/>
                          <a:ea typeface="Times New Roman"/>
                          <a:cs typeface="Arial" pitchFamily="34" charset="0"/>
                        </a:rPr>
                        <a:t>Reaction time between incidents and solutions</a:t>
                      </a:r>
                    </a:p>
                    <a:p>
                      <a:pPr marL="177800" indent="-177800" algn="l">
                        <a:spcAft>
                          <a:spcPts val="600"/>
                        </a:spcAft>
                        <a:buFontTx/>
                        <a:buBlip>
                          <a:blip r:embed="rId3"/>
                        </a:buBlip>
                      </a:pPr>
                      <a:r>
                        <a:rPr lang="en-GB" sz="1430" baseline="0" dirty="0" smtClean="0">
                          <a:solidFill>
                            <a:schemeClr val="tx1"/>
                          </a:solidFill>
                          <a:effectLst/>
                          <a:latin typeface="Arial" pitchFamily="34" charset="0"/>
                          <a:ea typeface="Times New Roman"/>
                          <a:cs typeface="Arial" pitchFamily="34" charset="0"/>
                        </a:rPr>
                        <a:t>Relationship with suppliers and contractors.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08084" y="1196752"/>
            <a:ext cx="1526164"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304123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800" dirty="0"/>
              <a:t>4.2.2 – The concepts of diseconomies of scale</a:t>
            </a:r>
          </a:p>
        </p:txBody>
      </p:sp>
      <p:sp>
        <p:nvSpPr>
          <p:cNvPr id="8" name="Rectangle 7"/>
          <p:cNvSpPr/>
          <p:nvPr/>
        </p:nvSpPr>
        <p:spPr>
          <a:xfrm>
            <a:off x="323850" y="1138093"/>
            <a:ext cx="6718520" cy="5216813"/>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900" b="1" dirty="0" smtClean="0"/>
              <a:t>Slow Decision Making – </a:t>
            </a:r>
            <a:r>
              <a:rPr lang="en-US" sz="1900" dirty="0" smtClean="0"/>
              <a:t>It often takes longer for decision from the managers to reach the lower ranks and therefor take longer for workers to respond and act upon those decisions. The managers will be busy directing the affairs of the firm removing them from contact with the customers and removing g them from the products and the market opinion.</a:t>
            </a:r>
          </a:p>
          <a:p>
            <a:pPr marL="285750" indent="-285750">
              <a:spcAft>
                <a:spcPts val="600"/>
              </a:spcAft>
              <a:buClr>
                <a:srgbClr val="00B050"/>
              </a:buClr>
              <a:buFont typeface="Wingdings 3" panose="05040102010807070707" pitchFamily="18" charset="2"/>
              <a:buChar char=""/>
            </a:pPr>
            <a:r>
              <a:rPr lang="en-US" sz="1900" dirty="0" smtClean="0"/>
              <a:t>It is very difficult to prove that these diseconomies of scale exist in practice as there are other factors that influence business issues. However, many large businesses are breaking themselves up into smaller units which can control themselves and communicate more effectively. This trend is aimed at preventing diseconomies of scale from reducing efficiency and raising average costs.</a:t>
            </a:r>
          </a:p>
          <a:p>
            <a:pPr marL="285750" indent="-285750">
              <a:spcAft>
                <a:spcPts val="600"/>
              </a:spcAft>
              <a:buClr>
                <a:srgbClr val="00B050"/>
              </a:buClr>
              <a:buFont typeface="Wingdings 3" panose="05040102010807070707" pitchFamily="18" charset="2"/>
              <a:buChar char=""/>
            </a:pPr>
            <a:r>
              <a:rPr lang="en-US" sz="1900" b="1" dirty="0" smtClean="0">
                <a:solidFill>
                  <a:srgbClr val="FF0000"/>
                </a:solidFill>
              </a:rPr>
              <a:t>Activity –</a:t>
            </a:r>
            <a:r>
              <a:rPr lang="en-US" sz="1900" dirty="0" smtClean="0">
                <a:solidFill>
                  <a:srgbClr val="FF0000"/>
                </a:solidFill>
              </a:rPr>
              <a:t> Research Unilever, the number of brands they have and the their financial profits and losses over the last 5 years. Could they benefit from breaking up into units.</a:t>
            </a:r>
          </a:p>
        </p:txBody>
      </p:sp>
      <p:graphicFrame>
        <p:nvGraphicFramePr>
          <p:cNvPr id="7" name="Table 6"/>
          <p:cNvGraphicFramePr>
            <a:graphicFrameLocks noGrp="1"/>
          </p:cNvGraphicFramePr>
          <p:nvPr>
            <p:extLst>
              <p:ext uri="{D42A27DB-BD31-4B8C-83A1-F6EECF244321}">
                <p14:modId xmlns:p14="http://schemas.microsoft.com/office/powerpoint/2010/main" val="2504595581"/>
              </p:ext>
            </p:extLst>
          </p:nvPr>
        </p:nvGraphicFramePr>
        <p:xfrm>
          <a:off x="7092280" y="1124744"/>
          <a:ext cx="1691878" cy="547260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91878"/>
              </a:tblGrid>
              <a:tr h="456310">
                <a:tc>
                  <a:txBody>
                    <a:bodyPr/>
                    <a:lstStyle/>
                    <a:p>
                      <a:pPr>
                        <a:spcAft>
                          <a:spcPts val="0"/>
                        </a:spcAft>
                      </a:pPr>
                      <a:endParaRPr lang="en-GB" sz="143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6298">
                <a:tc>
                  <a:txBody>
                    <a:bodyPr/>
                    <a:lstStyle/>
                    <a:p>
                      <a:pPr marL="177800" indent="-177800" algn="l">
                        <a:spcAft>
                          <a:spcPts val="600"/>
                        </a:spcAft>
                        <a:buFontTx/>
                        <a:buBlip>
                          <a:blip r:embed="rId3"/>
                        </a:buBlip>
                      </a:pPr>
                      <a:r>
                        <a:rPr lang="en-GB" sz="1430" baseline="0" dirty="0" smtClean="0">
                          <a:solidFill>
                            <a:srgbClr val="FF0000"/>
                          </a:solidFill>
                          <a:effectLst/>
                          <a:latin typeface="Arial" pitchFamily="34" charset="0"/>
                          <a:ea typeface="Times New Roman"/>
                          <a:cs typeface="Arial" pitchFamily="34" charset="0"/>
                        </a:rPr>
                        <a:t>How low morale affects a business</a:t>
                      </a:r>
                    </a:p>
                    <a:p>
                      <a:pPr marL="177800" indent="-177800" algn="l">
                        <a:spcAft>
                          <a:spcPts val="600"/>
                        </a:spcAft>
                        <a:buFontTx/>
                        <a:buBlip>
                          <a:blip r:embed="rId3"/>
                        </a:buBlip>
                      </a:pPr>
                      <a:r>
                        <a:rPr lang="en-GB" sz="1430" baseline="0" dirty="0" smtClean="0">
                          <a:solidFill>
                            <a:schemeClr val="tx1"/>
                          </a:solidFill>
                          <a:effectLst/>
                          <a:latin typeface="Arial" pitchFamily="34" charset="0"/>
                          <a:ea typeface="Times New Roman"/>
                          <a:cs typeface="Arial" pitchFamily="34" charset="0"/>
                        </a:rPr>
                        <a:t>How disgruntled employees produce less and are less efficient.</a:t>
                      </a:r>
                    </a:p>
                    <a:p>
                      <a:pPr marL="177800" indent="-177800" algn="l">
                        <a:spcAft>
                          <a:spcPts val="600"/>
                        </a:spcAft>
                        <a:buFontTx/>
                        <a:buBlip>
                          <a:blip r:embed="rId3"/>
                        </a:buBlip>
                      </a:pPr>
                      <a:r>
                        <a:rPr lang="en-GB" sz="1430" baseline="0" dirty="0" smtClean="0">
                          <a:solidFill>
                            <a:srgbClr val="FF0000"/>
                          </a:solidFill>
                          <a:effectLst/>
                          <a:latin typeface="Arial" pitchFamily="34" charset="0"/>
                          <a:ea typeface="Times New Roman"/>
                          <a:cs typeface="Arial" pitchFamily="34" charset="0"/>
                        </a:rPr>
                        <a:t>The causes of Strikes and industrial action</a:t>
                      </a:r>
                    </a:p>
                    <a:p>
                      <a:pPr marL="177800" indent="-177800" algn="l">
                        <a:spcAft>
                          <a:spcPts val="600"/>
                        </a:spcAft>
                        <a:buFontTx/>
                        <a:buBlip>
                          <a:blip r:embed="rId3"/>
                        </a:buBlip>
                      </a:pPr>
                      <a:r>
                        <a:rPr lang="en-GB" sz="1430" baseline="0" dirty="0" smtClean="0">
                          <a:solidFill>
                            <a:schemeClr val="tx1"/>
                          </a:solidFill>
                          <a:effectLst/>
                          <a:latin typeface="Arial" pitchFamily="34" charset="0"/>
                          <a:ea typeface="Times New Roman"/>
                          <a:cs typeface="Arial" pitchFamily="34" charset="0"/>
                        </a:rPr>
                        <a:t>Managers out of touch with opinion</a:t>
                      </a:r>
                    </a:p>
                    <a:p>
                      <a:pPr marL="177800" indent="-177800" algn="l">
                        <a:spcAft>
                          <a:spcPts val="600"/>
                        </a:spcAft>
                        <a:buFontTx/>
                        <a:buBlip>
                          <a:blip r:embed="rId3"/>
                        </a:buBlip>
                      </a:pPr>
                      <a:r>
                        <a:rPr lang="en-GB" sz="1430" baseline="0" dirty="0" smtClean="0">
                          <a:solidFill>
                            <a:srgbClr val="FF0000"/>
                          </a:solidFill>
                          <a:effectLst/>
                          <a:latin typeface="Arial" pitchFamily="34" charset="0"/>
                          <a:ea typeface="Times New Roman"/>
                          <a:cs typeface="Arial" pitchFamily="34" charset="0"/>
                        </a:rPr>
                        <a:t>Reaction time between incidents and solutions</a:t>
                      </a:r>
                    </a:p>
                    <a:p>
                      <a:pPr marL="177800" indent="-177800" algn="l">
                        <a:spcAft>
                          <a:spcPts val="600"/>
                        </a:spcAft>
                        <a:buFontTx/>
                        <a:buBlip>
                          <a:blip r:embed="rId3"/>
                        </a:buBlip>
                      </a:pPr>
                      <a:r>
                        <a:rPr lang="en-GB" sz="1430" baseline="0" dirty="0" smtClean="0">
                          <a:solidFill>
                            <a:schemeClr val="tx1"/>
                          </a:solidFill>
                          <a:effectLst/>
                          <a:latin typeface="Arial" pitchFamily="34" charset="0"/>
                          <a:ea typeface="Times New Roman"/>
                          <a:cs typeface="Arial" pitchFamily="34" charset="0"/>
                        </a:rPr>
                        <a:t>Relationship with suppliers and contractors.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08084" y="1196752"/>
            <a:ext cx="1526164"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3705900"/>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000" dirty="0"/>
              <a:t>4.2.2 – The concepts of economies and diseconomies of scale - revision</a:t>
            </a:r>
          </a:p>
        </p:txBody>
      </p:sp>
      <p:grpSp>
        <p:nvGrpSpPr>
          <p:cNvPr id="71" name="Group 70"/>
          <p:cNvGrpSpPr/>
          <p:nvPr/>
        </p:nvGrpSpPr>
        <p:grpSpPr>
          <a:xfrm>
            <a:off x="539552" y="5381096"/>
            <a:ext cx="2700300" cy="928224"/>
            <a:chOff x="539552" y="5601025"/>
            <a:chExt cx="2700300" cy="928224"/>
          </a:xfrm>
          <a:effectLst>
            <a:outerShdw blurRad="50800" dist="38100" dir="2700000" algn="tl" rotWithShape="0">
              <a:prstClr val="black">
                <a:alpha val="40000"/>
              </a:prstClr>
            </a:outerShdw>
          </a:effectLst>
        </p:grpSpPr>
        <p:sp>
          <p:nvSpPr>
            <p:cNvPr id="12" name="Rounded Rectangle 11"/>
            <p:cNvSpPr/>
            <p:nvPr/>
          </p:nvSpPr>
          <p:spPr>
            <a:xfrm>
              <a:off x="539552" y="6154678"/>
              <a:ext cx="2457890" cy="374571"/>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600" dirty="0" smtClean="0"/>
                <a:t>Poorer communication</a:t>
              </a:r>
              <a:endParaRPr lang="en-US" sz="1600" dirty="0"/>
            </a:p>
          </p:txBody>
        </p:sp>
        <p:cxnSp>
          <p:nvCxnSpPr>
            <p:cNvPr id="14" name="Straight Arrow Connector 13"/>
            <p:cNvCxnSpPr>
              <a:stCxn id="18" idx="1"/>
              <a:endCxn id="12" idx="0"/>
            </p:cNvCxnSpPr>
            <p:nvPr/>
          </p:nvCxnSpPr>
          <p:spPr>
            <a:xfrm flipH="1">
              <a:off x="1768497" y="5601025"/>
              <a:ext cx="1471355" cy="553653"/>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72" name="Group 71"/>
          <p:cNvGrpSpPr/>
          <p:nvPr/>
        </p:nvGrpSpPr>
        <p:grpSpPr>
          <a:xfrm>
            <a:off x="3379991" y="5585334"/>
            <a:ext cx="2564039" cy="706296"/>
            <a:chOff x="3376113" y="5805263"/>
            <a:chExt cx="2564039" cy="706296"/>
          </a:xfrm>
          <a:effectLst>
            <a:outerShdw blurRad="50800" dist="38100" dir="2700000" algn="tl" rotWithShape="0">
              <a:prstClr val="black">
                <a:alpha val="40000"/>
              </a:prstClr>
            </a:outerShdw>
          </a:effectLst>
        </p:grpSpPr>
        <p:sp>
          <p:nvSpPr>
            <p:cNvPr id="21" name="Rounded Rectangle 20"/>
            <p:cNvSpPr/>
            <p:nvPr/>
          </p:nvSpPr>
          <p:spPr>
            <a:xfrm>
              <a:off x="3376113" y="6136988"/>
              <a:ext cx="2564039" cy="374571"/>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600" dirty="0" smtClean="0"/>
                <a:t>Slower Decision Making</a:t>
              </a:r>
              <a:endParaRPr lang="en-US" sz="1600" dirty="0"/>
            </a:p>
          </p:txBody>
        </p:sp>
        <p:cxnSp>
          <p:nvCxnSpPr>
            <p:cNvPr id="23" name="Straight Arrow Connector 22"/>
            <p:cNvCxnSpPr>
              <a:stCxn id="18" idx="2"/>
              <a:endCxn id="21" idx="0"/>
            </p:cNvCxnSpPr>
            <p:nvPr/>
          </p:nvCxnSpPr>
          <p:spPr>
            <a:xfrm>
              <a:off x="4658132" y="5805263"/>
              <a:ext cx="1" cy="331725"/>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73" name="Group 72"/>
          <p:cNvGrpSpPr/>
          <p:nvPr/>
        </p:nvGrpSpPr>
        <p:grpSpPr>
          <a:xfrm>
            <a:off x="6084168" y="5381096"/>
            <a:ext cx="2088232" cy="919378"/>
            <a:chOff x="6084168" y="5601025"/>
            <a:chExt cx="2088232" cy="919378"/>
          </a:xfrm>
          <a:effectLst>
            <a:outerShdw blurRad="50800" dist="38100" dir="2700000" algn="tl" rotWithShape="0">
              <a:prstClr val="black">
                <a:alpha val="40000"/>
              </a:prstClr>
            </a:outerShdw>
          </a:effectLst>
        </p:grpSpPr>
        <p:sp>
          <p:nvSpPr>
            <p:cNvPr id="22" name="Rounded Rectangle 21"/>
            <p:cNvSpPr/>
            <p:nvPr/>
          </p:nvSpPr>
          <p:spPr>
            <a:xfrm>
              <a:off x="6463041" y="6145832"/>
              <a:ext cx="1709359" cy="374571"/>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600" dirty="0" smtClean="0"/>
                <a:t>Low Morale</a:t>
              </a:r>
              <a:endParaRPr lang="en-US" sz="1600" dirty="0"/>
            </a:p>
          </p:txBody>
        </p:sp>
        <p:cxnSp>
          <p:nvCxnSpPr>
            <p:cNvPr id="26" name="Straight Arrow Connector 25"/>
            <p:cNvCxnSpPr>
              <a:stCxn id="18" idx="3"/>
              <a:endCxn id="22" idx="0"/>
            </p:cNvCxnSpPr>
            <p:nvPr/>
          </p:nvCxnSpPr>
          <p:spPr>
            <a:xfrm>
              <a:off x="6084168" y="5601025"/>
              <a:ext cx="1233553" cy="544807"/>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3239852" y="2954631"/>
            <a:ext cx="2844316" cy="1118535"/>
            <a:chOff x="3239852" y="3174560"/>
            <a:chExt cx="2844316" cy="1118535"/>
          </a:xfrm>
          <a:effectLst>
            <a:outerShdw blurRad="50800" dist="38100" dir="2700000" algn="tl" rotWithShape="0">
              <a:prstClr val="black">
                <a:alpha val="40000"/>
              </a:prstClr>
            </a:outerShdw>
          </a:effectLst>
        </p:grpSpPr>
        <p:sp>
          <p:nvSpPr>
            <p:cNvPr id="7" name="Rounded Rectangle 6"/>
            <p:cNvSpPr/>
            <p:nvPr/>
          </p:nvSpPr>
          <p:spPr>
            <a:xfrm>
              <a:off x="3383868" y="3904740"/>
              <a:ext cx="2556284" cy="388355"/>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ECONIOMIES OF SCALE</a:t>
              </a:r>
              <a:endParaRPr lang="en-US" sz="1600" dirty="0"/>
            </a:p>
          </p:txBody>
        </p:sp>
        <p:cxnSp>
          <p:nvCxnSpPr>
            <p:cNvPr id="54" name="Straight Arrow Connector 53"/>
            <p:cNvCxnSpPr>
              <a:stCxn id="7" idx="0"/>
              <a:endCxn id="19" idx="2"/>
            </p:cNvCxnSpPr>
            <p:nvPr/>
          </p:nvCxnSpPr>
          <p:spPr>
            <a:xfrm flipV="1">
              <a:off x="4662010" y="3573016"/>
              <a:ext cx="0" cy="331724"/>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3239852" y="3174560"/>
              <a:ext cx="2844316" cy="398456"/>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These lower average costs</a:t>
              </a:r>
              <a:endParaRPr lang="en-US" sz="1600" dirty="0"/>
            </a:p>
          </p:txBody>
        </p:sp>
      </p:grpSp>
      <p:grpSp>
        <p:nvGrpSpPr>
          <p:cNvPr id="70" name="Group 69"/>
          <p:cNvGrpSpPr/>
          <p:nvPr/>
        </p:nvGrpSpPr>
        <p:grpSpPr>
          <a:xfrm>
            <a:off x="3239852" y="4289191"/>
            <a:ext cx="2844316" cy="1296143"/>
            <a:chOff x="3239852" y="4509120"/>
            <a:chExt cx="2844316" cy="1296143"/>
          </a:xfrm>
          <a:effectLst>
            <a:outerShdw blurRad="50800" dist="38100" dir="2700000" algn="tl" rotWithShape="0">
              <a:prstClr val="black">
                <a:alpha val="40000"/>
              </a:prstClr>
            </a:outerShdw>
          </a:effectLst>
        </p:grpSpPr>
        <p:sp>
          <p:nvSpPr>
            <p:cNvPr id="17" name="Rounded Rectangle 16"/>
            <p:cNvSpPr/>
            <p:nvPr/>
          </p:nvSpPr>
          <p:spPr>
            <a:xfrm>
              <a:off x="3239852" y="4509120"/>
              <a:ext cx="2844316" cy="504056"/>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DISECONIOMIES </a:t>
              </a:r>
              <a:r>
                <a:rPr lang="en-US" sz="1600" dirty="0"/>
                <a:t>OF SCALE</a:t>
              </a:r>
            </a:p>
          </p:txBody>
        </p:sp>
        <p:sp>
          <p:nvSpPr>
            <p:cNvPr id="18" name="Rounded Rectangle 17"/>
            <p:cNvSpPr/>
            <p:nvPr/>
          </p:nvSpPr>
          <p:spPr>
            <a:xfrm>
              <a:off x="3239852" y="5396786"/>
              <a:ext cx="2844316" cy="408477"/>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These </a:t>
              </a:r>
              <a:r>
                <a:rPr lang="en-US" sz="1600" dirty="0" smtClean="0"/>
                <a:t>raise </a:t>
              </a:r>
              <a:r>
                <a:rPr lang="en-US" sz="1600" dirty="0"/>
                <a:t>average costs</a:t>
              </a:r>
            </a:p>
          </p:txBody>
        </p:sp>
        <p:cxnSp>
          <p:nvCxnSpPr>
            <p:cNvPr id="57" name="Straight Arrow Connector 56"/>
            <p:cNvCxnSpPr>
              <a:endCxn id="18" idx="0"/>
            </p:cNvCxnSpPr>
            <p:nvPr/>
          </p:nvCxnSpPr>
          <p:spPr>
            <a:xfrm>
              <a:off x="4658132" y="5013176"/>
              <a:ext cx="3878" cy="383610"/>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69" name="Group 68"/>
          <p:cNvGrpSpPr/>
          <p:nvPr/>
        </p:nvGrpSpPr>
        <p:grpSpPr>
          <a:xfrm>
            <a:off x="6084168" y="1412776"/>
            <a:ext cx="2735982" cy="1741083"/>
            <a:chOff x="6084168" y="1632705"/>
            <a:chExt cx="2735982" cy="1741083"/>
          </a:xfrm>
          <a:effectLst>
            <a:outerShdw blurRad="50800" dist="38100" dir="2700000" algn="tl" rotWithShape="0">
              <a:prstClr val="black">
                <a:alpha val="40000"/>
              </a:prstClr>
            </a:outerShdw>
          </a:effectLst>
        </p:grpSpPr>
        <p:sp>
          <p:nvSpPr>
            <p:cNvPr id="9" name="Rounded Rectangle 8"/>
            <p:cNvSpPr/>
            <p:nvPr/>
          </p:nvSpPr>
          <p:spPr>
            <a:xfrm>
              <a:off x="7253271" y="2371923"/>
              <a:ext cx="1351177" cy="374571"/>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45720" rIns="45720" bIns="45720" rtlCol="0" anchor="ctr">
              <a:spAutoFit/>
            </a:bodyPr>
            <a:lstStyle/>
            <a:p>
              <a:pPr algn="ctr"/>
              <a:r>
                <a:rPr lang="en-US" sz="1600" dirty="0" smtClean="0"/>
                <a:t>Technical</a:t>
              </a:r>
              <a:endParaRPr lang="en-US" sz="1600" dirty="0"/>
            </a:p>
          </p:txBody>
        </p:sp>
        <p:cxnSp>
          <p:nvCxnSpPr>
            <p:cNvPr id="16" name="Straight Arrow Connector 15"/>
            <p:cNvCxnSpPr>
              <a:stCxn id="19" idx="3"/>
              <a:endCxn id="9" idx="2"/>
            </p:cNvCxnSpPr>
            <p:nvPr/>
          </p:nvCxnSpPr>
          <p:spPr>
            <a:xfrm flipV="1">
              <a:off x="6084168" y="2746494"/>
              <a:ext cx="1844692" cy="627294"/>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0" name="Rounded Rectangle 59"/>
            <p:cNvSpPr/>
            <p:nvPr/>
          </p:nvSpPr>
          <p:spPr>
            <a:xfrm>
              <a:off x="7192311" y="1632705"/>
              <a:ext cx="1627839" cy="612934"/>
            </a:xfrm>
            <a:prstGeom prst="roundRect">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tIns="45720" rIns="45720" bIns="45720" rtlCol="0" anchor="ctr">
              <a:spAutoFit/>
            </a:bodyPr>
            <a:lstStyle/>
            <a:p>
              <a:pPr algn="ctr"/>
              <a:r>
                <a:rPr lang="en-US" sz="1500" dirty="0" smtClean="0">
                  <a:solidFill>
                    <a:schemeClr val="tx1"/>
                  </a:solidFill>
                  <a:latin typeface="Calibri" panose="020F0502020204030204" pitchFamily="34" charset="0"/>
                </a:rPr>
                <a:t>Specialisation and latest equipment</a:t>
              </a:r>
              <a:endParaRPr lang="en-US" sz="1500" dirty="0">
                <a:solidFill>
                  <a:schemeClr val="tx1"/>
                </a:solidFill>
                <a:latin typeface="Calibri" panose="020F0502020204030204" pitchFamily="34" charset="0"/>
              </a:endParaRPr>
            </a:p>
          </p:txBody>
        </p:sp>
      </p:grpSp>
      <p:grpSp>
        <p:nvGrpSpPr>
          <p:cNvPr id="66" name="Group 65"/>
          <p:cNvGrpSpPr/>
          <p:nvPr/>
        </p:nvGrpSpPr>
        <p:grpSpPr>
          <a:xfrm>
            <a:off x="2351827" y="1389027"/>
            <a:ext cx="2306305" cy="1565604"/>
            <a:chOff x="2351827" y="1608956"/>
            <a:chExt cx="2306305" cy="1565604"/>
          </a:xfrm>
          <a:effectLst>
            <a:outerShdw blurRad="50800" dist="38100" dir="2700000" algn="tl" rotWithShape="0">
              <a:prstClr val="black">
                <a:alpha val="40000"/>
              </a:prstClr>
            </a:outerShdw>
          </a:effectLst>
        </p:grpSpPr>
        <p:sp>
          <p:nvSpPr>
            <p:cNvPr id="10" name="Rounded Rectangle 9"/>
            <p:cNvSpPr/>
            <p:nvPr/>
          </p:nvSpPr>
          <p:spPr>
            <a:xfrm>
              <a:off x="2351827" y="2396224"/>
              <a:ext cx="1344002" cy="374571"/>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tIns="45720" rIns="45720" bIns="45720" rtlCol="0" anchor="ctr">
              <a:spAutoFit/>
            </a:bodyPr>
            <a:lstStyle/>
            <a:p>
              <a:pPr algn="ctr"/>
              <a:r>
                <a:rPr lang="en-US" sz="1600" dirty="0" smtClean="0"/>
                <a:t>Marketing</a:t>
              </a:r>
              <a:endParaRPr lang="en-US" sz="1600" dirty="0"/>
            </a:p>
          </p:txBody>
        </p:sp>
        <p:cxnSp>
          <p:nvCxnSpPr>
            <p:cNvPr id="15" name="Straight Arrow Connector 14"/>
            <p:cNvCxnSpPr>
              <a:endCxn id="10" idx="2"/>
            </p:cNvCxnSpPr>
            <p:nvPr/>
          </p:nvCxnSpPr>
          <p:spPr>
            <a:xfrm flipH="1" flipV="1">
              <a:off x="3023828" y="2770795"/>
              <a:ext cx="1634304" cy="403765"/>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1" name="Rounded Rectangle 60"/>
            <p:cNvSpPr/>
            <p:nvPr/>
          </p:nvSpPr>
          <p:spPr>
            <a:xfrm>
              <a:off x="2351827" y="1608956"/>
              <a:ext cx="1344002" cy="646986"/>
            </a:xfrm>
            <a:prstGeom prst="roundRect">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tIns="45720" rIns="45720" bIns="45720" rtlCol="0" anchor="ctr">
              <a:spAutoFit/>
            </a:bodyPr>
            <a:lstStyle/>
            <a:p>
              <a:pPr algn="ctr"/>
              <a:r>
                <a:rPr lang="en-US" sz="1600" dirty="0" smtClean="0">
                  <a:solidFill>
                    <a:schemeClr val="tx1"/>
                  </a:solidFill>
                  <a:latin typeface="Calibri" panose="020F0502020204030204" pitchFamily="34" charset="0"/>
                </a:rPr>
                <a:t>Transport, advertising</a:t>
              </a:r>
              <a:endParaRPr lang="en-US" sz="1600" dirty="0">
                <a:solidFill>
                  <a:schemeClr val="tx1"/>
                </a:solidFill>
                <a:latin typeface="Calibri" panose="020F0502020204030204" pitchFamily="34" charset="0"/>
              </a:endParaRPr>
            </a:p>
          </p:txBody>
        </p:sp>
      </p:grpSp>
      <p:grpSp>
        <p:nvGrpSpPr>
          <p:cNvPr id="65" name="Group 64"/>
          <p:cNvGrpSpPr/>
          <p:nvPr/>
        </p:nvGrpSpPr>
        <p:grpSpPr>
          <a:xfrm>
            <a:off x="323850" y="1429801"/>
            <a:ext cx="2916002" cy="1724058"/>
            <a:chOff x="323850" y="1649730"/>
            <a:chExt cx="2916002" cy="1724058"/>
          </a:xfrm>
          <a:effectLst>
            <a:outerShdw blurRad="50800" dist="38100" dir="2700000" algn="tl" rotWithShape="0">
              <a:prstClr val="black">
                <a:alpha val="40000"/>
              </a:prstClr>
            </a:outerShdw>
          </a:effectLst>
        </p:grpSpPr>
        <p:sp>
          <p:nvSpPr>
            <p:cNvPr id="11" name="Rounded Rectangle 10"/>
            <p:cNvSpPr/>
            <p:nvPr/>
          </p:nvSpPr>
          <p:spPr>
            <a:xfrm>
              <a:off x="395536" y="2406357"/>
              <a:ext cx="1340794" cy="374571"/>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1600" dirty="0" smtClean="0"/>
                <a:t>Purchasing</a:t>
              </a:r>
              <a:endParaRPr lang="en-US" sz="1600" dirty="0"/>
            </a:p>
          </p:txBody>
        </p:sp>
        <p:cxnSp>
          <p:nvCxnSpPr>
            <p:cNvPr id="13" name="Straight Arrow Connector 12"/>
            <p:cNvCxnSpPr>
              <a:stCxn id="19" idx="1"/>
              <a:endCxn id="11" idx="2"/>
            </p:cNvCxnSpPr>
            <p:nvPr/>
          </p:nvCxnSpPr>
          <p:spPr>
            <a:xfrm flipH="1" flipV="1">
              <a:off x="1065933" y="2780928"/>
              <a:ext cx="2173919" cy="592860"/>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2" name="Rounded Rectangle 61"/>
            <p:cNvSpPr/>
            <p:nvPr/>
          </p:nvSpPr>
          <p:spPr>
            <a:xfrm>
              <a:off x="323850" y="1649730"/>
              <a:ext cx="1439838" cy="646986"/>
            </a:xfrm>
            <a:prstGeom prst="roundRect">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sz="1600" dirty="0" smtClean="0">
                  <a:solidFill>
                    <a:schemeClr val="tx1"/>
                  </a:solidFill>
                  <a:latin typeface="Calibri" panose="020F0502020204030204" pitchFamily="34" charset="0"/>
                </a:rPr>
                <a:t>Bulk Buying discounts</a:t>
              </a:r>
              <a:endParaRPr lang="en-US" sz="1600" dirty="0">
                <a:solidFill>
                  <a:schemeClr val="tx1"/>
                </a:solidFill>
                <a:latin typeface="Calibri" panose="020F0502020204030204" pitchFamily="34" charset="0"/>
              </a:endParaRPr>
            </a:p>
          </p:txBody>
        </p:sp>
      </p:grpSp>
      <p:grpSp>
        <p:nvGrpSpPr>
          <p:cNvPr id="67" name="Group 66"/>
          <p:cNvGrpSpPr/>
          <p:nvPr/>
        </p:nvGrpSpPr>
        <p:grpSpPr>
          <a:xfrm>
            <a:off x="3999233" y="1389027"/>
            <a:ext cx="1325554" cy="1565604"/>
            <a:chOff x="3940904" y="1608956"/>
            <a:chExt cx="1325554" cy="1565604"/>
          </a:xfrm>
          <a:effectLst>
            <a:outerShdw blurRad="50800" dist="38100" dir="2700000" algn="tl" rotWithShape="0">
              <a:prstClr val="black">
                <a:alpha val="40000"/>
              </a:prstClr>
            </a:outerShdw>
          </a:effectLst>
        </p:grpSpPr>
        <p:sp>
          <p:nvSpPr>
            <p:cNvPr id="44" name="Rounded Rectangle 43"/>
            <p:cNvSpPr/>
            <p:nvPr/>
          </p:nvSpPr>
          <p:spPr>
            <a:xfrm>
              <a:off x="4015542" y="2351375"/>
              <a:ext cx="1176278" cy="374571"/>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tIns="45720" rIns="45720" bIns="45720" rtlCol="0" anchor="ctr">
              <a:spAutoFit/>
            </a:bodyPr>
            <a:lstStyle/>
            <a:p>
              <a:pPr algn="ctr"/>
              <a:r>
                <a:rPr lang="en-US" sz="1600" dirty="0" smtClean="0"/>
                <a:t>Financial</a:t>
              </a:r>
              <a:endParaRPr lang="en-US" sz="1600" dirty="0"/>
            </a:p>
          </p:txBody>
        </p:sp>
        <p:cxnSp>
          <p:nvCxnSpPr>
            <p:cNvPr id="48" name="Straight Arrow Connector 47"/>
            <p:cNvCxnSpPr>
              <a:stCxn id="19" idx="0"/>
              <a:endCxn id="44" idx="2"/>
            </p:cNvCxnSpPr>
            <p:nvPr/>
          </p:nvCxnSpPr>
          <p:spPr>
            <a:xfrm flipV="1">
              <a:off x="4603681" y="2725946"/>
              <a:ext cx="0" cy="448614"/>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3" name="Rounded Rectangle 62"/>
            <p:cNvSpPr/>
            <p:nvPr/>
          </p:nvSpPr>
          <p:spPr>
            <a:xfrm>
              <a:off x="3940904" y="1608956"/>
              <a:ext cx="1325554" cy="646986"/>
            </a:xfrm>
            <a:prstGeom prst="roundRect">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45720" rIns="45720" bIns="45720" rtlCol="0" anchor="ctr">
              <a:spAutoFit/>
            </a:bodyPr>
            <a:lstStyle/>
            <a:p>
              <a:pPr algn="ctr"/>
              <a:r>
                <a:rPr lang="en-US" sz="1600" dirty="0" smtClean="0">
                  <a:solidFill>
                    <a:schemeClr val="tx1"/>
                  </a:solidFill>
                  <a:latin typeface="Calibri" panose="020F0502020204030204" pitchFamily="34" charset="0"/>
                </a:rPr>
                <a:t>Lower interest rates</a:t>
              </a:r>
              <a:endParaRPr lang="en-US" sz="1600" dirty="0">
                <a:solidFill>
                  <a:schemeClr val="tx1"/>
                </a:solidFill>
                <a:latin typeface="Calibri" panose="020F0502020204030204" pitchFamily="34" charset="0"/>
              </a:endParaRPr>
            </a:p>
          </p:txBody>
        </p:sp>
      </p:grpSp>
      <p:grpSp>
        <p:nvGrpSpPr>
          <p:cNvPr id="68" name="Group 67"/>
          <p:cNvGrpSpPr/>
          <p:nvPr/>
        </p:nvGrpSpPr>
        <p:grpSpPr>
          <a:xfrm>
            <a:off x="4658132" y="1389027"/>
            <a:ext cx="2362140" cy="1565604"/>
            <a:chOff x="4658132" y="1608956"/>
            <a:chExt cx="2362140" cy="1565604"/>
          </a:xfrm>
          <a:effectLst>
            <a:outerShdw blurRad="50800" dist="38100" dir="2700000" algn="tl" rotWithShape="0">
              <a:prstClr val="black">
                <a:alpha val="40000"/>
              </a:prstClr>
            </a:outerShdw>
          </a:effectLst>
        </p:grpSpPr>
        <p:sp>
          <p:nvSpPr>
            <p:cNvPr id="45" name="Rounded Rectangle 44"/>
            <p:cNvSpPr/>
            <p:nvPr/>
          </p:nvSpPr>
          <p:spPr>
            <a:xfrm>
              <a:off x="5496826" y="2381506"/>
              <a:ext cx="1451438" cy="374571"/>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tIns="45720" rIns="45720" bIns="45720" rtlCol="0" anchor="ctr">
              <a:spAutoFit/>
            </a:bodyPr>
            <a:lstStyle/>
            <a:p>
              <a:pPr algn="ctr"/>
              <a:r>
                <a:rPr lang="en-US" sz="1600" dirty="0" smtClean="0"/>
                <a:t>Managerial</a:t>
              </a:r>
              <a:endParaRPr lang="en-US" sz="1600" dirty="0"/>
            </a:p>
          </p:txBody>
        </p:sp>
        <p:cxnSp>
          <p:nvCxnSpPr>
            <p:cNvPr id="51" name="Straight Arrow Connector 50"/>
            <p:cNvCxnSpPr>
              <a:endCxn id="45" idx="2"/>
            </p:cNvCxnSpPr>
            <p:nvPr/>
          </p:nvCxnSpPr>
          <p:spPr>
            <a:xfrm flipV="1">
              <a:off x="4658132" y="2756077"/>
              <a:ext cx="1564413" cy="418483"/>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4" name="Rounded Rectangle 63"/>
            <p:cNvSpPr/>
            <p:nvPr/>
          </p:nvSpPr>
          <p:spPr>
            <a:xfrm>
              <a:off x="5496826" y="1608956"/>
              <a:ext cx="1523446" cy="646986"/>
            </a:xfrm>
            <a:prstGeom prst="roundRect">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tIns="45720" rIns="45720" bIns="45720" rtlCol="0" anchor="ctr">
              <a:spAutoFit/>
            </a:bodyPr>
            <a:lstStyle/>
            <a:p>
              <a:pPr algn="ctr"/>
              <a:r>
                <a:rPr lang="en-US" sz="1600" dirty="0" smtClean="0">
                  <a:solidFill>
                    <a:schemeClr val="tx1"/>
                  </a:solidFill>
                  <a:latin typeface="Calibri" panose="020F0502020204030204" pitchFamily="34" charset="0"/>
                </a:rPr>
                <a:t>Specialists in all departments</a:t>
              </a:r>
              <a:endParaRPr lang="en-US" sz="1600" dirty="0">
                <a:solidFill>
                  <a:schemeClr val="tx1"/>
                </a:solidFill>
                <a:latin typeface="Calibri" panose="020F0502020204030204" pitchFamily="34" charset="0"/>
              </a:endParaRPr>
            </a:p>
          </p:txBody>
        </p:sp>
      </p:grpSp>
      <p:sp>
        <p:nvSpPr>
          <p:cNvPr id="74" name="TextBox 73"/>
          <p:cNvSpPr txBox="1"/>
          <p:nvPr/>
        </p:nvSpPr>
        <p:spPr>
          <a:xfrm>
            <a:off x="7317721" y="4073167"/>
            <a:ext cx="1070703" cy="400110"/>
          </a:xfrm>
          <a:prstGeom prst="rect">
            <a:avLst/>
          </a:prstGeom>
          <a:solidFill>
            <a:srgbClr val="FFC000"/>
          </a:solidFill>
          <a:ln w="38100">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2000" dirty="0" smtClean="0"/>
              <a:t>Start</a:t>
            </a:r>
            <a:endParaRPr lang="en-US" sz="2000" dirty="0"/>
          </a:p>
        </p:txBody>
      </p:sp>
    </p:spTree>
    <p:extLst>
      <p:ext uri="{BB962C8B-B14F-4D97-AF65-F5344CB8AC3E}">
        <p14:creationId xmlns:p14="http://schemas.microsoft.com/office/powerpoint/2010/main" val="3238634961"/>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74"/>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fade">
                                      <p:cBhvr>
                                        <p:cTn id="17" dur="500"/>
                                        <p:tgtEl>
                                          <p:spTgt spid="6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fade">
                                      <p:cBhvr>
                                        <p:cTn id="22" dur="500"/>
                                        <p:tgtEl>
                                          <p:spTgt spid="6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500"/>
                                        <p:tgtEl>
                                          <p:spTgt spid="6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fade">
                                      <p:cBhvr>
                                        <p:cTn id="32" dur="500"/>
                                        <p:tgtEl>
                                          <p:spTgt spid="6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fade">
                                      <p:cBhvr>
                                        <p:cTn id="37" dur="500"/>
                                        <p:tgtEl>
                                          <p:spTgt spid="7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1"/>
                                        </p:tgtEl>
                                        <p:attrNameLst>
                                          <p:attrName>style.visibility</p:attrName>
                                        </p:attrNameLst>
                                      </p:cBhvr>
                                      <p:to>
                                        <p:strVal val="visible"/>
                                      </p:to>
                                    </p:set>
                                    <p:animEffect transition="in" filter="fade">
                                      <p:cBhvr>
                                        <p:cTn id="42" dur="500"/>
                                        <p:tgtEl>
                                          <p:spTgt spid="7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73"/>
                                        </p:tgtEl>
                                        <p:attrNameLst>
                                          <p:attrName>style.visibility</p:attrName>
                                        </p:attrNameLst>
                                      </p:cBhvr>
                                      <p:to>
                                        <p:strVal val="visible"/>
                                      </p:to>
                                    </p:set>
                                    <p:animEffect transition="in" filter="fade">
                                      <p:cBhvr>
                                        <p:cTn id="52" dur="500"/>
                                        <p:tgtEl>
                                          <p:spTgt spid="73"/>
                                        </p:tgtEl>
                                      </p:cBhvr>
                                    </p:animEffect>
                                  </p:childTnLst>
                                </p:cTn>
                              </p:par>
                            </p:childTnLst>
                          </p:cTn>
                        </p:par>
                      </p:childTnLst>
                    </p:cTn>
                  </p:par>
                </p:childTnLst>
              </p:cTn>
              <p:nextCondLst>
                <p:cond evt="onClick" delay="0">
                  <p:tgtEl>
                    <p:spTgt spid="74"/>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000" dirty="0"/>
              <a:t>4.2.2 – The concepts of economies and diseconomies of scale - Activity</a:t>
            </a:r>
          </a:p>
        </p:txBody>
      </p:sp>
      <p:sp>
        <p:nvSpPr>
          <p:cNvPr id="8" name="Rectangle 7"/>
          <p:cNvSpPr/>
          <p:nvPr/>
        </p:nvSpPr>
        <p:spPr>
          <a:xfrm>
            <a:off x="323850" y="1138093"/>
            <a:ext cx="6718520" cy="5463034"/>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900" dirty="0" smtClean="0">
                <a:solidFill>
                  <a:srgbClr val="FF0000"/>
                </a:solidFill>
              </a:rPr>
              <a:t>Activity – Comparing Costs between 2 businesses – the following cost data has been collected from 2 trainer manufacturers.</a:t>
            </a:r>
          </a:p>
          <a:p>
            <a:pPr marL="285750" indent="-285750">
              <a:spcAft>
                <a:spcPts val="600"/>
              </a:spcAft>
              <a:buClr>
                <a:srgbClr val="00B050"/>
              </a:buClr>
              <a:buFont typeface="Wingdings 3" panose="05040102010807070707" pitchFamily="18" charset="2"/>
              <a:buChar char=""/>
            </a:pPr>
            <a:endParaRPr lang="en-US" sz="1900"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900" dirty="0">
              <a:solidFill>
                <a:srgbClr val="FF0000"/>
              </a:solidFill>
            </a:endParaRPr>
          </a:p>
          <a:p>
            <a:pPr marL="285750" indent="-285750">
              <a:spcAft>
                <a:spcPts val="600"/>
              </a:spcAft>
              <a:buClr>
                <a:srgbClr val="00B050"/>
              </a:buClr>
              <a:buFont typeface="Wingdings 3" panose="05040102010807070707" pitchFamily="18" charset="2"/>
              <a:buChar char=""/>
            </a:pPr>
            <a:endParaRPr lang="en-US" sz="1900"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900" dirty="0">
              <a:solidFill>
                <a:srgbClr val="FF0000"/>
              </a:solidFill>
            </a:endParaRPr>
          </a:p>
          <a:p>
            <a:pPr marL="285750" indent="-285750">
              <a:spcAft>
                <a:spcPts val="600"/>
              </a:spcAft>
              <a:buClr>
                <a:srgbClr val="00B050"/>
              </a:buClr>
              <a:buFont typeface="Wingdings 3" panose="05040102010807070707" pitchFamily="18" charset="2"/>
              <a:buChar char=""/>
            </a:pPr>
            <a:endParaRPr lang="en-US" sz="1900" dirty="0" smtClean="0">
              <a:solidFill>
                <a:srgbClr val="FF0000"/>
              </a:solidFill>
            </a:endParaRPr>
          </a:p>
          <a:p>
            <a:pPr marL="342900" indent="-342900">
              <a:spcAft>
                <a:spcPts val="600"/>
              </a:spcAft>
              <a:buClr>
                <a:srgbClr val="00B050"/>
              </a:buClr>
              <a:buFont typeface="+mj-lt"/>
              <a:buAutoNum type="alphaLcParenR"/>
            </a:pPr>
            <a:r>
              <a:rPr lang="en-US" sz="1900" dirty="0" smtClean="0">
                <a:solidFill>
                  <a:srgbClr val="FF0000"/>
                </a:solidFill>
              </a:rPr>
              <a:t>Calculate the total annual cost if manufacturing trainers for both businesses</a:t>
            </a:r>
          </a:p>
          <a:p>
            <a:pPr marL="342900" indent="-342900">
              <a:spcAft>
                <a:spcPts val="600"/>
              </a:spcAft>
              <a:buClr>
                <a:srgbClr val="00B050"/>
              </a:buClr>
              <a:buFont typeface="+mj-lt"/>
              <a:buAutoNum type="alphaLcParenR"/>
            </a:pPr>
            <a:r>
              <a:rPr lang="en-US" sz="1900" dirty="0">
                <a:solidFill>
                  <a:srgbClr val="FF0000"/>
                </a:solidFill>
              </a:rPr>
              <a:t>Calculate </a:t>
            </a:r>
            <a:r>
              <a:rPr lang="en-US" sz="1900" dirty="0" smtClean="0">
                <a:solidFill>
                  <a:srgbClr val="FF0000"/>
                </a:solidFill>
              </a:rPr>
              <a:t>the average cost per unit (pair of trainers)</a:t>
            </a:r>
          </a:p>
          <a:p>
            <a:pPr marL="342900" indent="-342900">
              <a:spcAft>
                <a:spcPts val="600"/>
              </a:spcAft>
              <a:buClr>
                <a:srgbClr val="00B050"/>
              </a:buClr>
              <a:buFont typeface="+mj-lt"/>
              <a:buAutoNum type="alphaLcParenR"/>
            </a:pPr>
            <a:r>
              <a:rPr lang="en-US" sz="1900" dirty="0" smtClean="0">
                <a:solidFill>
                  <a:srgbClr val="FF0000"/>
                </a:solidFill>
              </a:rPr>
              <a:t>Identify and explain </a:t>
            </a:r>
            <a:r>
              <a:rPr lang="en-US" sz="1900" b="1" dirty="0" smtClean="0">
                <a:solidFill>
                  <a:srgbClr val="FF0000"/>
                </a:solidFill>
              </a:rPr>
              <a:t>three</a:t>
            </a:r>
            <a:r>
              <a:rPr lang="en-US" sz="1900" dirty="0" smtClean="0">
                <a:solidFill>
                  <a:srgbClr val="FF0000"/>
                </a:solidFill>
              </a:rPr>
              <a:t> reasons why the average total cost (per unit) for Company B is lower than for Company A.</a:t>
            </a:r>
          </a:p>
          <a:p>
            <a:pPr marL="342900" indent="-342900">
              <a:spcAft>
                <a:spcPts val="600"/>
              </a:spcAft>
              <a:buClr>
                <a:srgbClr val="00B050"/>
              </a:buClr>
              <a:buFont typeface="+mj-lt"/>
              <a:buAutoNum type="alphaLcParenR"/>
            </a:pPr>
            <a:r>
              <a:rPr lang="en-US" sz="1900" dirty="0">
                <a:solidFill>
                  <a:srgbClr val="FF0000"/>
                </a:solidFill>
              </a:rPr>
              <a:t>Identify and </a:t>
            </a:r>
            <a:r>
              <a:rPr lang="en-US" sz="1900" dirty="0" smtClean="0">
                <a:solidFill>
                  <a:srgbClr val="FF0000"/>
                </a:solidFill>
              </a:rPr>
              <a:t>explain </a:t>
            </a:r>
            <a:r>
              <a:rPr lang="en-US" sz="1900" b="1" dirty="0" smtClean="0">
                <a:solidFill>
                  <a:srgbClr val="FF0000"/>
                </a:solidFill>
              </a:rPr>
              <a:t>two</a:t>
            </a:r>
            <a:r>
              <a:rPr lang="en-US" sz="1900" dirty="0" smtClean="0">
                <a:solidFill>
                  <a:srgbClr val="FF0000"/>
                </a:solidFill>
              </a:rPr>
              <a:t> benefits gained by Company B as a result of lower average cost (cost per unit)</a:t>
            </a:r>
          </a:p>
        </p:txBody>
      </p:sp>
      <p:graphicFrame>
        <p:nvGraphicFramePr>
          <p:cNvPr id="2" name="Table 1"/>
          <p:cNvGraphicFramePr>
            <a:graphicFrameLocks noGrp="1"/>
          </p:cNvGraphicFramePr>
          <p:nvPr>
            <p:extLst>
              <p:ext uri="{D42A27DB-BD31-4B8C-83A1-F6EECF244321}">
                <p14:modId xmlns:p14="http://schemas.microsoft.com/office/powerpoint/2010/main" val="348051039"/>
              </p:ext>
            </p:extLst>
          </p:nvPr>
        </p:nvGraphicFramePr>
        <p:xfrm>
          <a:off x="323850" y="2181984"/>
          <a:ext cx="6408390" cy="1463040"/>
        </p:xfrm>
        <a:graphic>
          <a:graphicData uri="http://schemas.openxmlformats.org/drawingml/2006/table">
            <a:tbl>
              <a:tblPr firstRow="1" bandRow="1">
                <a:tableStyleId>{5C22544A-7EE6-4342-B048-85BDC9FD1C3A}</a:tableStyleId>
              </a:tblPr>
              <a:tblGrid>
                <a:gridCol w="3384054"/>
                <a:gridCol w="1512168"/>
                <a:gridCol w="1512168"/>
              </a:tblGrid>
              <a:tr h="291133">
                <a:tc>
                  <a:txBody>
                    <a:bodyPr/>
                    <a:lstStyle/>
                    <a:p>
                      <a:endParaRPr lang="en-US"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Company A</a:t>
                      </a:r>
                      <a:endParaRPr lang="en-US"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Company</a:t>
                      </a:r>
                      <a:r>
                        <a:rPr lang="en-US" sz="1800" baseline="0" dirty="0" smtClean="0">
                          <a:latin typeface="Arial" panose="020B0604020202020204" pitchFamily="34" charset="0"/>
                          <a:cs typeface="Arial" panose="020B0604020202020204" pitchFamily="34" charset="0"/>
                        </a:rPr>
                        <a:t> B</a:t>
                      </a:r>
                      <a:endParaRPr lang="en-US" sz="1800" dirty="0">
                        <a:latin typeface="Arial" panose="020B0604020202020204" pitchFamily="34" charset="0"/>
                        <a:cs typeface="Arial" panose="020B0604020202020204" pitchFamily="34" charset="0"/>
                      </a:endParaRPr>
                    </a:p>
                  </a:txBody>
                  <a:tcPr/>
                </a:tc>
              </a:tr>
              <a:tr h="356939">
                <a:tc>
                  <a:txBody>
                    <a:bodyPr/>
                    <a:lstStyle/>
                    <a:p>
                      <a:r>
                        <a:rPr lang="en-US" sz="1800" dirty="0" smtClean="0">
                          <a:latin typeface="Arial" panose="020B0604020202020204" pitchFamily="34" charset="0"/>
                          <a:cs typeface="Arial" panose="020B0604020202020204" pitchFamily="34" charset="0"/>
                        </a:rPr>
                        <a:t>Annual Output – pair</a:t>
                      </a:r>
                      <a:r>
                        <a:rPr lang="en-US" sz="1800" baseline="0" dirty="0" smtClean="0">
                          <a:latin typeface="Arial" panose="020B0604020202020204" pitchFamily="34" charset="0"/>
                          <a:cs typeface="Arial" panose="020B0604020202020204" pitchFamily="34" charset="0"/>
                        </a:rPr>
                        <a:t> of trainers</a:t>
                      </a:r>
                      <a:endParaRPr lang="en-US"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20,000</a:t>
                      </a:r>
                      <a:endParaRPr lang="en-US"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700,000</a:t>
                      </a:r>
                      <a:endParaRPr lang="en-US" sz="1800" dirty="0">
                        <a:latin typeface="Arial" panose="020B0604020202020204" pitchFamily="34" charset="0"/>
                        <a:cs typeface="Arial" panose="020B0604020202020204" pitchFamily="34" charset="0"/>
                      </a:endParaRPr>
                    </a:p>
                  </a:txBody>
                  <a:tcPr/>
                </a:tc>
              </a:tr>
              <a:tr h="356939">
                <a:tc>
                  <a:txBody>
                    <a:bodyPr/>
                    <a:lstStyle/>
                    <a:p>
                      <a:r>
                        <a:rPr lang="en-US" sz="1800" dirty="0" smtClean="0">
                          <a:latin typeface="Arial" panose="020B0604020202020204" pitchFamily="34" charset="0"/>
                          <a:cs typeface="Arial" panose="020B0604020202020204" pitchFamily="34" charset="0"/>
                        </a:rPr>
                        <a:t>Variable cost per trainer</a:t>
                      </a:r>
                      <a:endParaRPr lang="en-US"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$4</a:t>
                      </a:r>
                      <a:endParaRPr lang="en-US"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$2.50</a:t>
                      </a:r>
                      <a:endParaRPr lang="en-US" sz="1800" dirty="0">
                        <a:latin typeface="Arial" panose="020B0604020202020204" pitchFamily="34" charset="0"/>
                        <a:cs typeface="Arial" panose="020B0604020202020204" pitchFamily="34" charset="0"/>
                      </a:endParaRPr>
                    </a:p>
                  </a:txBody>
                  <a:tcPr/>
                </a:tc>
              </a:tr>
              <a:tr h="291133">
                <a:tc>
                  <a:txBody>
                    <a:bodyPr/>
                    <a:lstStyle/>
                    <a:p>
                      <a:r>
                        <a:rPr lang="en-US" sz="1800" dirty="0" smtClean="0">
                          <a:latin typeface="Arial" panose="020B0604020202020204" pitchFamily="34" charset="0"/>
                          <a:cs typeface="Arial" panose="020B0604020202020204" pitchFamily="34" charset="0"/>
                        </a:rPr>
                        <a:t>Annual Fixed</a:t>
                      </a:r>
                      <a:r>
                        <a:rPr lang="en-US" sz="1800" baseline="0" dirty="0" smtClean="0">
                          <a:latin typeface="Arial" panose="020B0604020202020204" pitchFamily="34" charset="0"/>
                          <a:cs typeface="Arial" panose="020B0604020202020204" pitchFamily="34" charset="0"/>
                        </a:rPr>
                        <a:t> Costs</a:t>
                      </a:r>
                      <a:endParaRPr lang="en-US"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$120,000</a:t>
                      </a:r>
                      <a:endParaRPr lang="en-US"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$2.1million</a:t>
                      </a:r>
                      <a:endParaRPr lang="en-US" sz="1800" dirty="0">
                        <a:latin typeface="Arial" panose="020B0604020202020204" pitchFamily="34" charset="0"/>
                        <a:cs typeface="Arial" panose="020B0604020202020204" pitchFamily="34" charset="0"/>
                      </a:endParaRPr>
                    </a:p>
                  </a:txBody>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467557844"/>
              </p:ext>
            </p:extLst>
          </p:nvPr>
        </p:nvGraphicFramePr>
        <p:xfrm>
          <a:off x="7092280" y="1124744"/>
          <a:ext cx="1691878" cy="547260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91878"/>
              </a:tblGrid>
              <a:tr h="456310">
                <a:tc>
                  <a:txBody>
                    <a:bodyPr/>
                    <a:lstStyle/>
                    <a:p>
                      <a:pPr>
                        <a:spcAft>
                          <a:spcPts val="0"/>
                        </a:spcAft>
                      </a:pPr>
                      <a:endParaRPr lang="en-GB" sz="143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16298">
                <a:tc>
                  <a:txBody>
                    <a:bodyPr/>
                    <a:lstStyle/>
                    <a:p>
                      <a:pPr marL="177800" indent="-177800" algn="l">
                        <a:spcAft>
                          <a:spcPts val="600"/>
                        </a:spcAft>
                        <a:buFontTx/>
                        <a:buBlip>
                          <a:blip r:embed="rId3"/>
                        </a:buBlip>
                      </a:pPr>
                      <a:r>
                        <a:rPr lang="en-GB" sz="1430" baseline="0" dirty="0" smtClean="0">
                          <a:solidFill>
                            <a:srgbClr val="FF0000"/>
                          </a:solidFill>
                          <a:effectLst/>
                          <a:latin typeface="Arial" pitchFamily="34" charset="0"/>
                          <a:ea typeface="Times New Roman"/>
                          <a:cs typeface="Arial" pitchFamily="34" charset="0"/>
                        </a:rPr>
                        <a:t>How low morale affects a business</a:t>
                      </a:r>
                    </a:p>
                    <a:p>
                      <a:pPr marL="177800" indent="-177800" algn="l">
                        <a:spcAft>
                          <a:spcPts val="600"/>
                        </a:spcAft>
                        <a:buFontTx/>
                        <a:buBlip>
                          <a:blip r:embed="rId3"/>
                        </a:buBlip>
                      </a:pPr>
                      <a:r>
                        <a:rPr lang="en-GB" sz="1430" baseline="0" dirty="0" smtClean="0">
                          <a:solidFill>
                            <a:schemeClr val="tx1"/>
                          </a:solidFill>
                          <a:effectLst/>
                          <a:latin typeface="Arial" pitchFamily="34" charset="0"/>
                          <a:ea typeface="Times New Roman"/>
                          <a:cs typeface="Arial" pitchFamily="34" charset="0"/>
                        </a:rPr>
                        <a:t>How disgruntled employees produce less and are less efficient.</a:t>
                      </a:r>
                    </a:p>
                    <a:p>
                      <a:pPr marL="177800" indent="-177800" algn="l">
                        <a:spcAft>
                          <a:spcPts val="600"/>
                        </a:spcAft>
                        <a:buFontTx/>
                        <a:buBlip>
                          <a:blip r:embed="rId3"/>
                        </a:buBlip>
                      </a:pPr>
                      <a:r>
                        <a:rPr lang="en-GB" sz="1430" baseline="0" dirty="0" smtClean="0">
                          <a:solidFill>
                            <a:srgbClr val="FF0000"/>
                          </a:solidFill>
                          <a:effectLst/>
                          <a:latin typeface="Arial" pitchFamily="34" charset="0"/>
                          <a:ea typeface="Times New Roman"/>
                          <a:cs typeface="Arial" pitchFamily="34" charset="0"/>
                        </a:rPr>
                        <a:t>The causes of Strikes and industrial action</a:t>
                      </a:r>
                    </a:p>
                    <a:p>
                      <a:pPr marL="177800" indent="-177800" algn="l">
                        <a:spcAft>
                          <a:spcPts val="600"/>
                        </a:spcAft>
                        <a:buFontTx/>
                        <a:buBlip>
                          <a:blip r:embed="rId3"/>
                        </a:buBlip>
                      </a:pPr>
                      <a:r>
                        <a:rPr lang="en-GB" sz="1430" baseline="0" dirty="0" smtClean="0">
                          <a:solidFill>
                            <a:schemeClr val="tx1"/>
                          </a:solidFill>
                          <a:effectLst/>
                          <a:latin typeface="Arial" pitchFamily="34" charset="0"/>
                          <a:ea typeface="Times New Roman"/>
                          <a:cs typeface="Arial" pitchFamily="34" charset="0"/>
                        </a:rPr>
                        <a:t>Managers out of touch with opinion</a:t>
                      </a:r>
                    </a:p>
                    <a:p>
                      <a:pPr marL="177800" indent="-177800" algn="l">
                        <a:spcAft>
                          <a:spcPts val="600"/>
                        </a:spcAft>
                        <a:buFontTx/>
                        <a:buBlip>
                          <a:blip r:embed="rId3"/>
                        </a:buBlip>
                      </a:pPr>
                      <a:r>
                        <a:rPr lang="en-GB" sz="1430" baseline="0" dirty="0" smtClean="0">
                          <a:solidFill>
                            <a:srgbClr val="FF0000"/>
                          </a:solidFill>
                          <a:effectLst/>
                          <a:latin typeface="Arial" pitchFamily="34" charset="0"/>
                          <a:ea typeface="Times New Roman"/>
                          <a:cs typeface="Arial" pitchFamily="34" charset="0"/>
                        </a:rPr>
                        <a:t>Reaction time between incidents and solutions</a:t>
                      </a:r>
                    </a:p>
                    <a:p>
                      <a:pPr marL="177800" indent="-177800" algn="l">
                        <a:spcAft>
                          <a:spcPts val="600"/>
                        </a:spcAft>
                        <a:buFontTx/>
                        <a:buBlip>
                          <a:blip r:embed="rId3"/>
                        </a:buBlip>
                      </a:pPr>
                      <a:r>
                        <a:rPr lang="en-GB" sz="1430" baseline="0" dirty="0" smtClean="0">
                          <a:solidFill>
                            <a:schemeClr val="tx1"/>
                          </a:solidFill>
                          <a:effectLst/>
                          <a:latin typeface="Arial" pitchFamily="34" charset="0"/>
                          <a:ea typeface="Times New Roman"/>
                          <a:cs typeface="Arial" pitchFamily="34" charset="0"/>
                        </a:rPr>
                        <a:t>Relationship with suppliers and contractors.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08084" y="1196752"/>
            <a:ext cx="1526164"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4997171"/>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a:t>4.2.3 – The concept of break-even</a:t>
            </a:r>
          </a:p>
        </p:txBody>
      </p:sp>
      <p:graphicFrame>
        <p:nvGraphicFramePr>
          <p:cNvPr id="25" name="Table 24"/>
          <p:cNvGraphicFramePr>
            <a:graphicFrameLocks noGrp="1"/>
          </p:cNvGraphicFramePr>
          <p:nvPr>
            <p:extLst>
              <p:ext uri="{D42A27DB-BD31-4B8C-83A1-F6EECF244321}">
                <p14:modId xmlns:p14="http://schemas.microsoft.com/office/powerpoint/2010/main" val="3308461109"/>
              </p:ext>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12570" y="1196752"/>
            <a:ext cx="1857992"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96752"/>
            <a:ext cx="6480398" cy="4047262"/>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2100" dirty="0" smtClean="0"/>
              <a:t>‘Break-even’ is a very important principle for any business, especially a start-up business. The </a:t>
            </a:r>
            <a:r>
              <a:rPr lang="en-US" sz="2100" b="1" dirty="0" smtClean="0"/>
              <a:t>break-even level </a:t>
            </a:r>
            <a:r>
              <a:rPr lang="en-US" sz="2100" dirty="0" smtClean="0"/>
              <a:t>of </a:t>
            </a:r>
            <a:r>
              <a:rPr lang="en-US" sz="2100" b="1" dirty="0" smtClean="0"/>
              <a:t>output </a:t>
            </a:r>
            <a:r>
              <a:rPr lang="en-US" sz="2100" dirty="0" smtClean="0"/>
              <a:t>or sales indicated to the owner or manager of a business the minimum level of output that must be sold so that total costs are covered. At the break-even level of output a profit is not being made </a:t>
            </a:r>
            <a:r>
              <a:rPr lang="en-US" sz="2100" b="1" dirty="0" smtClean="0"/>
              <a:t>but </a:t>
            </a:r>
            <a:r>
              <a:rPr lang="en-US" sz="2100" dirty="0" smtClean="0"/>
              <a:t>neither is a loss.</a:t>
            </a:r>
          </a:p>
          <a:p>
            <a:pPr marL="285750" indent="-285750">
              <a:spcAft>
                <a:spcPts val="600"/>
              </a:spcAft>
              <a:buClr>
                <a:srgbClr val="00B050"/>
              </a:buClr>
              <a:buFont typeface="Wingdings 3" panose="05040102010807070707" pitchFamily="18" charset="2"/>
              <a:buChar char=""/>
            </a:pPr>
            <a:r>
              <a:rPr lang="en-US" sz="2100" dirty="0" smtClean="0"/>
              <a:t>The ‘quicker’ a start-up business can reach the break-even point the more likely it is to survive – and then make a profit. There are two ways this can be demonstrated, a break-even chart or by calculation.</a:t>
            </a:r>
          </a:p>
        </p:txBody>
      </p:sp>
      <p:sp>
        <p:nvSpPr>
          <p:cNvPr id="2" name="Rectangle 1"/>
          <p:cNvSpPr/>
          <p:nvPr/>
        </p:nvSpPr>
        <p:spPr>
          <a:xfrm>
            <a:off x="323528" y="5301208"/>
            <a:ext cx="6516216" cy="1323439"/>
          </a:xfrm>
          <a:prstGeom prst="rect">
            <a:avLst/>
          </a:prstGeom>
          <a:solidFill>
            <a:schemeClr val="tx2">
              <a:lumMod val="40000"/>
              <a:lumOff val="60000"/>
            </a:schemeClr>
          </a:solidFill>
          <a:ln w="38100">
            <a:solidFill>
              <a:srgbClr val="C00000"/>
            </a:solidFill>
          </a:ln>
        </p:spPr>
        <p:txBody>
          <a:bodyPr wrap="square">
            <a:spAutoFit/>
          </a:bodyPr>
          <a:lstStyle/>
          <a:p>
            <a:pPr>
              <a:spcAft>
                <a:spcPts val="600"/>
              </a:spcAft>
              <a:buClr>
                <a:srgbClr val="00B050"/>
              </a:buClr>
            </a:pPr>
            <a:r>
              <a:rPr lang="en-US" sz="2000" b="1" dirty="0"/>
              <a:t>Tips for Success </a:t>
            </a:r>
            <a:r>
              <a:rPr lang="en-US" sz="2000" dirty="0"/>
              <a:t>– Remember that a lower break-even point is better than a higher one because it means that fewer units have to be sold before the business starts to make a profit.</a:t>
            </a:r>
          </a:p>
        </p:txBody>
      </p:sp>
    </p:spTree>
    <p:extLst>
      <p:ext uri="{BB962C8B-B14F-4D97-AF65-F5344CB8AC3E}">
        <p14:creationId xmlns:p14="http://schemas.microsoft.com/office/powerpoint/2010/main" val="245794259"/>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574406358"/>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a:t>4.2.3 – Drawing a break-even Chart</a:t>
            </a:r>
          </a:p>
        </p:txBody>
      </p:sp>
      <p:sp>
        <p:nvSpPr>
          <p:cNvPr id="8" name="Rectangle 7"/>
          <p:cNvSpPr/>
          <p:nvPr/>
        </p:nvSpPr>
        <p:spPr>
          <a:xfrm>
            <a:off x="323850" y="1124744"/>
            <a:ext cx="6480398" cy="398570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700" dirty="0" smtClean="0"/>
              <a:t>In order to draw a </a:t>
            </a:r>
            <a:r>
              <a:rPr lang="en-US" sz="1700" b="1" dirty="0" smtClean="0"/>
              <a:t>break-even chart</a:t>
            </a:r>
            <a:r>
              <a:rPr lang="en-US" sz="1700" dirty="0" smtClean="0"/>
              <a:t> we need the information about the fixed costs, variable costs and </a:t>
            </a:r>
            <a:r>
              <a:rPr lang="en-US" sz="1700" b="1" dirty="0" smtClean="0"/>
              <a:t> revenue </a:t>
            </a:r>
            <a:r>
              <a:rPr lang="en-US" sz="1700" dirty="0" smtClean="0"/>
              <a:t>of a business. For example in a trainer business we will assume that:</a:t>
            </a:r>
          </a:p>
          <a:p>
            <a:pPr marL="457200" indent="-228600">
              <a:spcAft>
                <a:spcPts val="300"/>
              </a:spcAft>
              <a:buClr>
                <a:srgbClr val="00B050"/>
              </a:buClr>
              <a:buFont typeface="Arial" panose="020B0604020202020204" pitchFamily="34" charset="0"/>
              <a:buChar char="•"/>
            </a:pPr>
            <a:r>
              <a:rPr lang="en-US" sz="1700" dirty="0" smtClean="0"/>
              <a:t>Fixed costs are $5,000 per year</a:t>
            </a:r>
          </a:p>
          <a:p>
            <a:pPr marL="457200" indent="-228600">
              <a:spcAft>
                <a:spcPts val="300"/>
              </a:spcAft>
              <a:buClr>
                <a:srgbClr val="00B050"/>
              </a:buClr>
              <a:buFont typeface="Arial" panose="020B0604020202020204" pitchFamily="34" charset="0"/>
              <a:buChar char="•"/>
            </a:pPr>
            <a:r>
              <a:rPr lang="en-US" sz="1700" dirty="0" smtClean="0"/>
              <a:t>The Variable costs for each pair of trainer is $3</a:t>
            </a:r>
          </a:p>
          <a:p>
            <a:pPr marL="457200" indent="-228600">
              <a:spcAft>
                <a:spcPts val="300"/>
              </a:spcAft>
              <a:buClr>
                <a:srgbClr val="00B050"/>
              </a:buClr>
              <a:buFont typeface="Arial" panose="020B0604020202020204" pitchFamily="34" charset="0"/>
              <a:buChar char="•"/>
            </a:pPr>
            <a:r>
              <a:rPr lang="en-US" sz="1700" dirty="0" smtClean="0"/>
              <a:t>Each pair of trainers is sold for a price of $8</a:t>
            </a:r>
          </a:p>
          <a:p>
            <a:pPr marL="457200" indent="-228600">
              <a:spcAft>
                <a:spcPts val="300"/>
              </a:spcAft>
              <a:buClr>
                <a:srgbClr val="00B050"/>
              </a:buClr>
              <a:buFont typeface="Arial" panose="020B0604020202020204" pitchFamily="34" charset="0"/>
              <a:buChar char="•"/>
            </a:pPr>
            <a:r>
              <a:rPr lang="en-US" sz="1700" dirty="0" smtClean="0"/>
              <a:t>The factory can produce a maximum output of 2000 pairs of trainers per year.</a:t>
            </a:r>
          </a:p>
          <a:p>
            <a:pPr marL="285750" indent="-285750">
              <a:spcAft>
                <a:spcPts val="600"/>
              </a:spcAft>
              <a:buClr>
                <a:srgbClr val="00B050"/>
              </a:buClr>
              <a:buFont typeface="Wingdings 3" panose="05040102010807070707" pitchFamily="18" charset="2"/>
              <a:buChar char=""/>
            </a:pPr>
            <a:r>
              <a:rPr lang="en-US" sz="1700" dirty="0" smtClean="0"/>
              <a:t>To draw a break-even chart if will help if a table is completed. Take not of variable costs and revenue when no output is being produced. Clearly there will be no variable costs as no trainers are being made and, as no trainers are being sold, there will be no revenue.</a:t>
            </a:r>
          </a:p>
        </p:txBody>
      </p:sp>
      <p:graphicFrame>
        <p:nvGraphicFramePr>
          <p:cNvPr id="2" name="Table 1"/>
          <p:cNvGraphicFramePr>
            <a:graphicFrameLocks noGrp="1"/>
          </p:cNvGraphicFramePr>
          <p:nvPr>
            <p:extLst>
              <p:ext uri="{D42A27DB-BD31-4B8C-83A1-F6EECF244321}">
                <p14:modId xmlns:p14="http://schemas.microsoft.com/office/powerpoint/2010/main" val="4242523322"/>
              </p:ext>
            </p:extLst>
          </p:nvPr>
        </p:nvGraphicFramePr>
        <p:xfrm>
          <a:off x="323850" y="5085184"/>
          <a:ext cx="6480399" cy="1524000"/>
        </p:xfrm>
        <a:graphic>
          <a:graphicData uri="http://schemas.openxmlformats.org/drawingml/2006/table">
            <a:tbl>
              <a:tblPr firstRow="1" bandRow="1">
                <a:tableStyleId>{5C22544A-7EE6-4342-B048-85BDC9FD1C3A}</a:tableStyleId>
              </a:tblPr>
              <a:tblGrid>
                <a:gridCol w="1414998"/>
                <a:gridCol w="1564314"/>
                <a:gridCol w="1489823"/>
                <a:gridCol w="2011264"/>
              </a:tblGrid>
              <a:tr h="273630">
                <a:tc>
                  <a:txBody>
                    <a:bodyPr/>
                    <a:lstStyle/>
                    <a:p>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Sales</a:t>
                      </a:r>
                      <a:r>
                        <a:rPr lang="en-US" sz="1400" baseline="0" dirty="0" smtClean="0">
                          <a:latin typeface="Calibri" panose="020F0502020204030204" pitchFamily="34" charset="0"/>
                        </a:rPr>
                        <a:t> ($) =0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Sales</a:t>
                      </a:r>
                      <a:r>
                        <a:rPr lang="en-US" sz="1400" baseline="0" dirty="0" smtClean="0">
                          <a:latin typeface="Calibri" panose="020F0502020204030204" pitchFamily="34" charset="0"/>
                        </a:rPr>
                        <a:t> ($) =500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Sales</a:t>
                      </a:r>
                      <a:r>
                        <a:rPr lang="en-US" sz="1400" baseline="0" dirty="0" smtClean="0">
                          <a:latin typeface="Calibri" panose="020F0502020204030204" pitchFamily="34" charset="0"/>
                        </a:rPr>
                        <a:t> ($) =2,000 Units</a:t>
                      </a:r>
                      <a:endParaRPr lang="en-US" sz="1400" dirty="0">
                        <a:latin typeface="Calibri" panose="020F0502020204030204" pitchFamily="34" charset="0"/>
                      </a:endParaRPr>
                    </a:p>
                  </a:txBody>
                  <a:tcPr/>
                </a:tc>
              </a:tr>
              <a:tr h="273630">
                <a:tc>
                  <a:txBody>
                    <a:bodyPr/>
                    <a:lstStyle/>
                    <a:p>
                      <a:r>
                        <a:rPr lang="en-US" sz="1400" dirty="0" smtClean="0">
                          <a:latin typeface="Calibri" panose="020F0502020204030204" pitchFamily="34" charset="0"/>
                        </a:rPr>
                        <a:t>Fixed Costs</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5,000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5,000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5,000</a:t>
                      </a:r>
                      <a:endParaRPr lang="en-US" sz="1400" dirty="0">
                        <a:latin typeface="Calibri" panose="020F0502020204030204" pitchFamily="34" charset="0"/>
                      </a:endParaRPr>
                    </a:p>
                  </a:txBody>
                  <a:tcPr/>
                </a:tc>
              </a:tr>
              <a:tr h="273630">
                <a:tc>
                  <a:txBody>
                    <a:bodyPr/>
                    <a:lstStyle/>
                    <a:p>
                      <a:r>
                        <a:rPr lang="en-US" sz="1400" dirty="0" smtClean="0">
                          <a:latin typeface="Calibri" panose="020F0502020204030204" pitchFamily="34" charset="0"/>
                        </a:rPr>
                        <a:t>Variable</a:t>
                      </a:r>
                      <a:r>
                        <a:rPr lang="en-US" sz="1400" baseline="0" dirty="0" smtClean="0">
                          <a:latin typeface="Calibri" panose="020F0502020204030204" pitchFamily="34" charset="0"/>
                        </a:rPr>
                        <a:t> Costs</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1,000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6,000</a:t>
                      </a:r>
                      <a:endParaRPr lang="en-US" sz="1400" dirty="0">
                        <a:latin typeface="Calibri" panose="020F0502020204030204" pitchFamily="34" charset="0"/>
                      </a:endParaRPr>
                    </a:p>
                  </a:txBody>
                  <a:tcPr/>
                </a:tc>
              </a:tr>
              <a:tr h="273630">
                <a:tc>
                  <a:txBody>
                    <a:bodyPr/>
                    <a:lstStyle/>
                    <a:p>
                      <a:r>
                        <a:rPr lang="en-US" sz="1400" dirty="0" smtClean="0">
                          <a:latin typeface="Calibri" panose="020F0502020204030204" pitchFamily="34" charset="0"/>
                        </a:rPr>
                        <a:t>Total</a:t>
                      </a:r>
                      <a:r>
                        <a:rPr lang="en-US" sz="1400" baseline="0" dirty="0" smtClean="0">
                          <a:latin typeface="Calibri" panose="020F0502020204030204" pitchFamily="34" charset="0"/>
                        </a:rPr>
                        <a:t> Costs</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5,000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6,500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11,000</a:t>
                      </a:r>
                      <a:endParaRPr lang="en-US" sz="1400" dirty="0">
                        <a:latin typeface="Calibri" panose="020F0502020204030204" pitchFamily="34" charset="0"/>
                      </a:endParaRPr>
                    </a:p>
                  </a:txBody>
                  <a:tcPr/>
                </a:tc>
              </a:tr>
              <a:tr h="273630">
                <a:tc>
                  <a:txBody>
                    <a:bodyPr/>
                    <a:lstStyle/>
                    <a:p>
                      <a:r>
                        <a:rPr lang="en-US" sz="1400" dirty="0" smtClean="0">
                          <a:latin typeface="Calibri" panose="020F0502020204030204" pitchFamily="34" charset="0"/>
                        </a:rPr>
                        <a:t>Revenue</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4,000</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16,000</a:t>
                      </a:r>
                      <a:endParaRPr lang="en-US" sz="1400" dirty="0">
                        <a:latin typeface="Calibri" panose="020F0502020204030204" pitchFamily="34" charset="0"/>
                      </a:endParaRPr>
                    </a:p>
                  </a:txBody>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992450087"/>
              </p:ext>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12570" y="1196752"/>
            <a:ext cx="1857992"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3526779"/>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a:t>4.2.3 – Drawing a break-even Chart</a:t>
            </a:r>
          </a:p>
        </p:txBody>
      </p:sp>
      <p:sp>
        <p:nvSpPr>
          <p:cNvPr id="8" name="Rectangle 7"/>
          <p:cNvSpPr/>
          <p:nvPr/>
        </p:nvSpPr>
        <p:spPr>
          <a:xfrm>
            <a:off x="323850" y="1159584"/>
            <a:ext cx="8496300" cy="1477328"/>
          </a:xfrm>
          <a:prstGeom prst="rect">
            <a:avLst/>
          </a:prstGeom>
        </p:spPr>
        <p:txBody>
          <a:bodyPr wrap="square">
            <a:spAutoFit/>
          </a:bodyPr>
          <a:lstStyle/>
          <a:p>
            <a:pPr marL="395288" indent="-395288">
              <a:spcAft>
                <a:spcPts val="600"/>
              </a:spcAft>
              <a:buClr>
                <a:srgbClr val="00B050"/>
              </a:buClr>
              <a:buFont typeface="Wingdings 3" panose="05040102010807070707" pitchFamily="18" charset="2"/>
              <a:buChar char=""/>
            </a:pPr>
            <a:r>
              <a:rPr lang="en-US" sz="2000" dirty="0" smtClean="0">
                <a:latin typeface="Arial" panose="020B0604020202020204" pitchFamily="34" charset="0"/>
                <a:cs typeface="Arial" panose="020B0604020202020204" pitchFamily="34" charset="0"/>
              </a:rPr>
              <a:t>When output is 2000 units, variable costs will be: 2000 x $3 = $6000</a:t>
            </a:r>
          </a:p>
          <a:p>
            <a:pPr marL="395288" indent="-395288">
              <a:spcAft>
                <a:spcPts val="600"/>
              </a:spcAft>
              <a:buClr>
                <a:srgbClr val="00B050"/>
              </a:buClr>
              <a:buFont typeface="Wingdings 3" panose="05040102010807070707" pitchFamily="18" charset="2"/>
              <a:buChar char=""/>
            </a:pPr>
            <a:r>
              <a:rPr lang="en-US" sz="2000" dirty="0" smtClean="0">
                <a:latin typeface="Arial" panose="020B0604020202020204" pitchFamily="34" charset="0"/>
                <a:cs typeface="Arial" panose="020B0604020202020204" pitchFamily="34" charset="0"/>
              </a:rPr>
              <a:t>Assuming all output is sold, total revenue will be 2000 x $8 = $16,000</a:t>
            </a:r>
          </a:p>
          <a:p>
            <a:pPr marL="395288" indent="-395288">
              <a:spcAft>
                <a:spcPts val="600"/>
              </a:spcAft>
              <a:buClr>
                <a:srgbClr val="00B050"/>
              </a:buClr>
              <a:buFont typeface="Wingdings 3" panose="05040102010807070707" pitchFamily="18" charset="2"/>
              <a:buChar char=""/>
            </a:pPr>
            <a:r>
              <a:rPr lang="en-US" sz="2000" dirty="0" smtClean="0">
                <a:latin typeface="Arial" panose="020B0604020202020204" pitchFamily="34" charset="0"/>
                <a:cs typeface="Arial" panose="020B0604020202020204" pitchFamily="34" charset="0"/>
              </a:rPr>
              <a:t>Make sure you understand how the other figures were arrived at before looking at how the data is used to construct a break-even chart.</a:t>
            </a:r>
          </a:p>
        </p:txBody>
      </p:sp>
      <p:sp>
        <p:nvSpPr>
          <p:cNvPr id="37" name="TextBox 36"/>
          <p:cNvSpPr txBox="1"/>
          <p:nvPr/>
        </p:nvSpPr>
        <p:spPr>
          <a:xfrm>
            <a:off x="7127684" y="2719080"/>
            <a:ext cx="612668" cy="1862048"/>
          </a:xfrm>
          <a:prstGeom prst="rect">
            <a:avLst/>
          </a:prstGeom>
          <a:noFill/>
        </p:spPr>
        <p:txBody>
          <a:bodyPr wrap="none" rtlCol="0">
            <a:spAutoFit/>
          </a:bodyPr>
          <a:lstStyle/>
          <a:p>
            <a:r>
              <a:rPr lang="en-US" sz="11500" dirty="0" smtClean="0">
                <a:latin typeface="Adobe Naskh Medium" panose="01010101010101010101" pitchFamily="50" charset="-78"/>
                <a:cs typeface="Adobe Naskh Medium" panose="01010101010101010101" pitchFamily="50" charset="-78"/>
              </a:rPr>
              <a:t>]</a:t>
            </a:r>
            <a:endParaRPr lang="en-US" sz="13800" dirty="0">
              <a:latin typeface="Adobe Naskh Medium" panose="01010101010101010101" pitchFamily="50" charset="-78"/>
              <a:cs typeface="Adobe Naskh Medium" panose="01010101010101010101" pitchFamily="50" charset="-78"/>
            </a:endParaRPr>
          </a:p>
        </p:txBody>
      </p:sp>
      <p:grpSp>
        <p:nvGrpSpPr>
          <p:cNvPr id="54" name="Group 53"/>
          <p:cNvGrpSpPr/>
          <p:nvPr/>
        </p:nvGrpSpPr>
        <p:grpSpPr>
          <a:xfrm>
            <a:off x="467544" y="3048055"/>
            <a:ext cx="8208912" cy="3497034"/>
            <a:chOff x="467544" y="3048055"/>
            <a:chExt cx="8208912" cy="3497034"/>
          </a:xfrm>
        </p:grpSpPr>
        <p:sp>
          <p:nvSpPr>
            <p:cNvPr id="11" name="Rectangle 10"/>
            <p:cNvSpPr/>
            <p:nvPr/>
          </p:nvSpPr>
          <p:spPr>
            <a:xfrm>
              <a:off x="467544" y="3048055"/>
              <a:ext cx="8208912" cy="347728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p:nvCxnSpPr>
          <p:spPr>
            <a:xfrm>
              <a:off x="1403648" y="3212976"/>
              <a:ext cx="0" cy="27363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1403648" y="5949280"/>
              <a:ext cx="5824264" cy="838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1403648" y="5076800"/>
              <a:ext cx="5824264" cy="838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83568" y="3212976"/>
              <a:ext cx="720080" cy="2985433"/>
            </a:xfrm>
            <a:prstGeom prst="rect">
              <a:avLst/>
            </a:prstGeom>
            <a:noFill/>
          </p:spPr>
          <p:txBody>
            <a:bodyPr wrap="square" rtlCol="0">
              <a:spAutoFit/>
            </a:bodyPr>
            <a:lstStyle/>
            <a:p>
              <a:pPr algn="r"/>
              <a:r>
                <a:rPr lang="en-US" sz="1400" dirty="0" smtClean="0"/>
                <a:t>15000</a:t>
              </a:r>
            </a:p>
            <a:p>
              <a:pPr algn="r"/>
              <a:endParaRPr lang="en-US" sz="1400" dirty="0"/>
            </a:p>
            <a:p>
              <a:pPr algn="r"/>
              <a:endParaRPr lang="en-US" sz="1400" dirty="0" smtClean="0"/>
            </a:p>
            <a:p>
              <a:pPr algn="r"/>
              <a:endParaRPr lang="en-US" sz="1400" dirty="0"/>
            </a:p>
            <a:p>
              <a:pPr algn="r"/>
              <a:r>
                <a:rPr lang="en-US" sz="1400" dirty="0" smtClean="0"/>
                <a:t>10000</a:t>
              </a:r>
            </a:p>
            <a:p>
              <a:pPr algn="r"/>
              <a:endParaRPr lang="en-US" sz="1400" dirty="0" smtClean="0"/>
            </a:p>
            <a:p>
              <a:pPr algn="r"/>
              <a:endParaRPr lang="en-US" sz="1400" dirty="0" smtClean="0"/>
            </a:p>
            <a:p>
              <a:pPr algn="r"/>
              <a:endParaRPr lang="en-US" sz="1400" dirty="0"/>
            </a:p>
            <a:p>
              <a:pPr algn="r"/>
              <a:r>
                <a:rPr lang="en-US" sz="1400" dirty="0" smtClean="0"/>
                <a:t>5000</a:t>
              </a:r>
            </a:p>
            <a:p>
              <a:pPr algn="r"/>
              <a:endParaRPr lang="en-US" sz="1400" dirty="0"/>
            </a:p>
            <a:p>
              <a:pPr algn="r"/>
              <a:endParaRPr lang="en-US" sz="2000" dirty="0" smtClean="0"/>
            </a:p>
            <a:p>
              <a:pPr algn="r"/>
              <a:endParaRPr lang="en-US" sz="1400" dirty="0"/>
            </a:p>
            <a:p>
              <a:pPr algn="r"/>
              <a:r>
                <a:rPr lang="en-US" sz="1400" dirty="0" smtClean="0"/>
                <a:t>0</a:t>
              </a:r>
              <a:endParaRPr lang="en-US" sz="1200" dirty="0"/>
            </a:p>
          </p:txBody>
        </p:sp>
        <p:sp>
          <p:nvSpPr>
            <p:cNvPr id="16" name="TextBox 15"/>
            <p:cNvSpPr txBox="1"/>
            <p:nvPr/>
          </p:nvSpPr>
          <p:spPr>
            <a:xfrm rot="16200000">
              <a:off x="-488774" y="4490248"/>
              <a:ext cx="2395207" cy="338554"/>
            </a:xfrm>
            <a:prstGeom prst="rect">
              <a:avLst/>
            </a:prstGeom>
            <a:noFill/>
          </p:spPr>
          <p:txBody>
            <a:bodyPr wrap="none" rtlCol="0">
              <a:spAutoFit/>
            </a:bodyPr>
            <a:lstStyle/>
            <a:p>
              <a:r>
                <a:rPr lang="en-US" sz="1600" b="1" dirty="0" smtClean="0"/>
                <a:t>Costs and Revenue ($)</a:t>
              </a:r>
              <a:endParaRPr lang="en-US" sz="1600" b="1" dirty="0"/>
            </a:p>
          </p:txBody>
        </p:sp>
        <p:cxnSp>
          <p:nvCxnSpPr>
            <p:cNvPr id="23" name="Straight Connector 22"/>
            <p:cNvCxnSpPr/>
            <p:nvPr/>
          </p:nvCxnSpPr>
          <p:spPr>
            <a:xfrm flipH="1">
              <a:off x="1403648" y="3128447"/>
              <a:ext cx="5824263" cy="28208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1420909" y="4106816"/>
              <a:ext cx="5807003" cy="97836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1395020" y="4756882"/>
              <a:ext cx="5832891" cy="1154386"/>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707904" y="5995676"/>
              <a:ext cx="720080" cy="307777"/>
            </a:xfrm>
            <a:prstGeom prst="rect">
              <a:avLst/>
            </a:prstGeom>
            <a:noFill/>
          </p:spPr>
          <p:txBody>
            <a:bodyPr wrap="square" rtlCol="0">
              <a:spAutoFit/>
            </a:bodyPr>
            <a:lstStyle/>
            <a:p>
              <a:pPr algn="r"/>
              <a:r>
                <a:rPr lang="en-US" sz="1400" dirty="0" smtClean="0"/>
                <a:t>1000</a:t>
              </a:r>
            </a:p>
          </p:txBody>
        </p:sp>
        <p:sp>
          <p:nvSpPr>
            <p:cNvPr id="35" name="TextBox 34"/>
            <p:cNvSpPr txBox="1"/>
            <p:nvPr/>
          </p:nvSpPr>
          <p:spPr>
            <a:xfrm>
              <a:off x="6588224" y="6016532"/>
              <a:ext cx="720080" cy="307777"/>
            </a:xfrm>
            <a:prstGeom prst="rect">
              <a:avLst/>
            </a:prstGeom>
            <a:noFill/>
          </p:spPr>
          <p:txBody>
            <a:bodyPr wrap="square" rtlCol="0">
              <a:spAutoFit/>
            </a:bodyPr>
            <a:lstStyle/>
            <a:p>
              <a:pPr algn="r"/>
              <a:r>
                <a:rPr lang="en-US" sz="1400" dirty="0" smtClean="0"/>
                <a:t>2000</a:t>
              </a:r>
            </a:p>
          </p:txBody>
        </p:sp>
        <p:sp>
          <p:nvSpPr>
            <p:cNvPr id="36" name="TextBox 35"/>
            <p:cNvSpPr txBox="1"/>
            <p:nvPr/>
          </p:nvSpPr>
          <p:spPr>
            <a:xfrm>
              <a:off x="7164288" y="3048055"/>
              <a:ext cx="1440160" cy="2277547"/>
            </a:xfrm>
            <a:prstGeom prst="rect">
              <a:avLst/>
            </a:prstGeom>
            <a:noFill/>
          </p:spPr>
          <p:txBody>
            <a:bodyPr wrap="square" rtlCol="0">
              <a:spAutoFit/>
            </a:bodyPr>
            <a:lstStyle/>
            <a:p>
              <a:pPr algn="r"/>
              <a:r>
                <a:rPr lang="en-US" sz="1200" dirty="0" smtClean="0"/>
                <a:t>Sales revenue</a:t>
              </a:r>
              <a:br>
                <a:rPr lang="en-US" sz="1200" dirty="0" smtClean="0"/>
              </a:br>
              <a:r>
                <a:rPr lang="en-US" sz="1200" dirty="0" smtClean="0"/>
                <a:t>($ 16,000)</a:t>
              </a:r>
            </a:p>
            <a:p>
              <a:pPr algn="r"/>
              <a:endParaRPr lang="en-US" sz="1200" dirty="0"/>
            </a:p>
            <a:p>
              <a:pPr algn="r"/>
              <a:r>
                <a:rPr lang="en-US" sz="1200" dirty="0" smtClean="0"/>
                <a:t>Profit</a:t>
              </a:r>
            </a:p>
            <a:p>
              <a:pPr algn="r"/>
              <a:endParaRPr lang="en-US" sz="1200" dirty="0" smtClean="0"/>
            </a:p>
            <a:p>
              <a:pPr algn="r"/>
              <a:r>
                <a:rPr lang="en-US" sz="1200" dirty="0" smtClean="0"/>
                <a:t>Total Costs</a:t>
              </a:r>
              <a:br>
                <a:rPr lang="en-US" sz="1200" dirty="0" smtClean="0"/>
              </a:br>
              <a:r>
                <a:rPr lang="en-US" sz="1200" dirty="0" smtClean="0"/>
                <a:t>($ 11,000)</a:t>
              </a:r>
            </a:p>
            <a:p>
              <a:pPr algn="r"/>
              <a:endParaRPr lang="en-US" dirty="0"/>
            </a:p>
            <a:p>
              <a:r>
                <a:rPr lang="en-US" sz="1200" dirty="0" smtClean="0"/>
                <a:t>Variable Cost</a:t>
              </a:r>
            </a:p>
            <a:p>
              <a:pPr algn="r"/>
              <a:endParaRPr lang="en-US" sz="1100" dirty="0"/>
            </a:p>
            <a:p>
              <a:r>
                <a:rPr lang="en-US" sz="1200" dirty="0" smtClean="0"/>
                <a:t>Fixed Cost</a:t>
              </a:r>
              <a:endParaRPr lang="en-US" sz="1200" dirty="0"/>
            </a:p>
          </p:txBody>
        </p:sp>
        <p:cxnSp>
          <p:nvCxnSpPr>
            <p:cNvPr id="39" name="Straight Connector 38"/>
            <p:cNvCxnSpPr/>
            <p:nvPr/>
          </p:nvCxnSpPr>
          <p:spPr>
            <a:xfrm>
              <a:off x="7524328" y="3733289"/>
              <a:ext cx="504056"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4139952" y="4639996"/>
              <a:ext cx="0" cy="135568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3" name="Freeform 42"/>
            <p:cNvSpPr/>
            <p:nvPr/>
          </p:nvSpPr>
          <p:spPr>
            <a:xfrm>
              <a:off x="1691680" y="4676491"/>
              <a:ext cx="2304578" cy="388490"/>
            </a:xfrm>
            <a:custGeom>
              <a:avLst/>
              <a:gdLst>
                <a:gd name="connsiteX0" fmla="*/ 0 w 2297927"/>
                <a:gd name="connsiteY0" fmla="*/ 365760 h 389614"/>
                <a:gd name="connsiteX1" fmla="*/ 2297927 w 2297927"/>
                <a:gd name="connsiteY1" fmla="*/ 0 h 389614"/>
                <a:gd name="connsiteX2" fmla="*/ 1526650 w 2297927"/>
                <a:gd name="connsiteY2" fmla="*/ 381663 h 389614"/>
                <a:gd name="connsiteX3" fmla="*/ 63610 w 2297927"/>
                <a:gd name="connsiteY3" fmla="*/ 389614 h 389614"/>
              </a:gdLst>
              <a:ahLst/>
              <a:cxnLst>
                <a:cxn ang="0">
                  <a:pos x="connsiteX0" y="connsiteY0"/>
                </a:cxn>
                <a:cxn ang="0">
                  <a:pos x="connsiteX1" y="connsiteY1"/>
                </a:cxn>
                <a:cxn ang="0">
                  <a:pos x="connsiteX2" y="connsiteY2"/>
                </a:cxn>
                <a:cxn ang="0">
                  <a:pos x="connsiteX3" y="connsiteY3"/>
                </a:cxn>
              </a:cxnLst>
              <a:rect l="l" t="t" r="r" b="b"/>
              <a:pathLst>
                <a:path w="2297927" h="389614">
                  <a:moveTo>
                    <a:pt x="0" y="365760"/>
                  </a:moveTo>
                  <a:lnTo>
                    <a:pt x="2297927" y="0"/>
                  </a:lnTo>
                  <a:lnTo>
                    <a:pt x="1526650" y="381663"/>
                  </a:lnTo>
                  <a:lnTo>
                    <a:pt x="63610" y="389614"/>
                  </a:lnTo>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1778206" y="4443035"/>
              <a:ext cx="1224136" cy="307777"/>
            </a:xfrm>
            <a:prstGeom prst="rect">
              <a:avLst/>
            </a:prstGeom>
            <a:noFill/>
          </p:spPr>
          <p:txBody>
            <a:bodyPr wrap="square" rtlCol="0">
              <a:spAutoFit/>
            </a:bodyPr>
            <a:lstStyle/>
            <a:p>
              <a:pPr algn="r"/>
              <a:r>
                <a:rPr lang="en-US" sz="1400" dirty="0" smtClean="0"/>
                <a:t>Area of Loss</a:t>
              </a:r>
            </a:p>
          </p:txBody>
        </p:sp>
        <p:cxnSp>
          <p:nvCxnSpPr>
            <p:cNvPr id="46" name="Straight Arrow Connector 45"/>
            <p:cNvCxnSpPr>
              <a:stCxn id="45" idx="2"/>
            </p:cNvCxnSpPr>
            <p:nvPr/>
          </p:nvCxnSpPr>
          <p:spPr>
            <a:xfrm>
              <a:off x="2390274" y="4750812"/>
              <a:ext cx="525542" cy="26712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2483768" y="4005064"/>
              <a:ext cx="1656184" cy="307777"/>
            </a:xfrm>
            <a:prstGeom prst="rect">
              <a:avLst/>
            </a:prstGeom>
            <a:noFill/>
          </p:spPr>
          <p:txBody>
            <a:bodyPr wrap="square" rtlCol="0">
              <a:spAutoFit/>
            </a:bodyPr>
            <a:lstStyle/>
            <a:p>
              <a:pPr algn="r"/>
              <a:r>
                <a:rPr lang="en-US" sz="1400" dirty="0" smtClean="0"/>
                <a:t>Break-Even Point</a:t>
              </a:r>
            </a:p>
          </p:txBody>
        </p:sp>
        <p:cxnSp>
          <p:nvCxnSpPr>
            <p:cNvPr id="49" name="Straight Arrow Connector 48"/>
            <p:cNvCxnSpPr/>
            <p:nvPr/>
          </p:nvCxnSpPr>
          <p:spPr>
            <a:xfrm>
              <a:off x="3311860" y="4293096"/>
              <a:ext cx="810831" cy="3469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3" name="Freeform 52"/>
            <p:cNvSpPr/>
            <p:nvPr/>
          </p:nvSpPr>
          <p:spPr>
            <a:xfrm>
              <a:off x="4311640" y="3158405"/>
              <a:ext cx="2941983" cy="1415332"/>
            </a:xfrm>
            <a:custGeom>
              <a:avLst/>
              <a:gdLst>
                <a:gd name="connsiteX0" fmla="*/ 0 w 2941983"/>
                <a:gd name="connsiteY0" fmla="*/ 1415332 h 1415332"/>
                <a:gd name="connsiteX1" fmla="*/ 2941983 w 2941983"/>
                <a:gd name="connsiteY1" fmla="*/ 0 h 1415332"/>
                <a:gd name="connsiteX2" fmla="*/ 2926080 w 2941983"/>
                <a:gd name="connsiteY2" fmla="*/ 938253 h 1415332"/>
                <a:gd name="connsiteX3" fmla="*/ 0 w 2941983"/>
                <a:gd name="connsiteY3" fmla="*/ 1415332 h 1415332"/>
              </a:gdLst>
              <a:ahLst/>
              <a:cxnLst>
                <a:cxn ang="0">
                  <a:pos x="connsiteX0" y="connsiteY0"/>
                </a:cxn>
                <a:cxn ang="0">
                  <a:pos x="connsiteX1" y="connsiteY1"/>
                </a:cxn>
                <a:cxn ang="0">
                  <a:pos x="connsiteX2" y="connsiteY2"/>
                </a:cxn>
                <a:cxn ang="0">
                  <a:pos x="connsiteX3" y="connsiteY3"/>
                </a:cxn>
              </a:cxnLst>
              <a:rect l="l" t="t" r="r" b="b"/>
              <a:pathLst>
                <a:path w="2941983" h="1415332">
                  <a:moveTo>
                    <a:pt x="0" y="1415332"/>
                  </a:moveTo>
                  <a:lnTo>
                    <a:pt x="2941983" y="0"/>
                  </a:lnTo>
                  <a:lnTo>
                    <a:pt x="2926080" y="938253"/>
                  </a:lnTo>
                  <a:lnTo>
                    <a:pt x="0" y="1415332"/>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p:cNvSpPr txBox="1"/>
            <p:nvPr/>
          </p:nvSpPr>
          <p:spPr>
            <a:xfrm>
              <a:off x="4211960" y="3356992"/>
              <a:ext cx="1656184" cy="307777"/>
            </a:xfrm>
            <a:prstGeom prst="rect">
              <a:avLst/>
            </a:prstGeom>
            <a:noFill/>
          </p:spPr>
          <p:txBody>
            <a:bodyPr wrap="square" rtlCol="0">
              <a:spAutoFit/>
            </a:bodyPr>
            <a:lstStyle/>
            <a:p>
              <a:pPr algn="r"/>
              <a:r>
                <a:rPr lang="en-US" sz="1400" dirty="0" smtClean="0"/>
                <a:t>Area </a:t>
              </a:r>
              <a:r>
                <a:rPr lang="en-US" sz="1400" dirty="0"/>
                <a:t>o</a:t>
              </a:r>
              <a:r>
                <a:rPr lang="en-US" sz="1400" dirty="0" smtClean="0"/>
                <a:t>f Profit</a:t>
              </a:r>
            </a:p>
          </p:txBody>
        </p:sp>
        <p:cxnSp>
          <p:nvCxnSpPr>
            <p:cNvPr id="56" name="Straight Arrow Connector 55"/>
            <p:cNvCxnSpPr/>
            <p:nvPr/>
          </p:nvCxnSpPr>
          <p:spPr>
            <a:xfrm>
              <a:off x="5040052" y="3645024"/>
              <a:ext cx="810831" cy="3469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880134" y="6237312"/>
              <a:ext cx="2123914" cy="307777"/>
            </a:xfrm>
            <a:prstGeom prst="rect">
              <a:avLst/>
            </a:prstGeom>
            <a:noFill/>
          </p:spPr>
          <p:txBody>
            <a:bodyPr wrap="square" rtlCol="0">
              <a:spAutoFit/>
            </a:bodyPr>
            <a:lstStyle/>
            <a:p>
              <a:pPr algn="r"/>
              <a:r>
                <a:rPr lang="en-US" sz="1400" b="1" dirty="0" smtClean="0"/>
                <a:t>Units of production</a:t>
              </a:r>
            </a:p>
          </p:txBody>
        </p:sp>
      </p:grpSp>
    </p:spTree>
    <p:extLst>
      <p:ext uri="{BB962C8B-B14F-4D97-AF65-F5344CB8AC3E}">
        <p14:creationId xmlns:p14="http://schemas.microsoft.com/office/powerpoint/2010/main" val="2982234345"/>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a:t>4.2.3 – What does the Chart Show?</a:t>
            </a:r>
          </a:p>
        </p:txBody>
      </p:sp>
      <p:sp>
        <p:nvSpPr>
          <p:cNvPr id="8" name="Rectangle 7"/>
          <p:cNvSpPr/>
          <p:nvPr/>
        </p:nvSpPr>
        <p:spPr>
          <a:xfrm>
            <a:off x="323850" y="1124744"/>
            <a:ext cx="6480398" cy="530914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900" b="1" dirty="0" smtClean="0"/>
              <a:t>What do we see on the chart:</a:t>
            </a:r>
          </a:p>
          <a:p>
            <a:pPr marL="514350" indent="-230188">
              <a:spcAft>
                <a:spcPts val="600"/>
              </a:spcAft>
              <a:buClr>
                <a:srgbClr val="00B050"/>
              </a:buClr>
              <a:buFont typeface="Arial" panose="020B0604020202020204" pitchFamily="34" charset="0"/>
              <a:buChar char="•"/>
            </a:pPr>
            <a:r>
              <a:rPr lang="en-US" sz="1900" dirty="0" smtClean="0"/>
              <a:t>The ‘y’ axis (vertical) measures money amounts – costs and revenue</a:t>
            </a:r>
          </a:p>
          <a:p>
            <a:pPr marL="514350" indent="-230188">
              <a:spcAft>
                <a:spcPts val="600"/>
              </a:spcAft>
              <a:buClr>
                <a:srgbClr val="00B050"/>
              </a:buClr>
              <a:buFont typeface="Arial" panose="020B0604020202020204" pitchFamily="34" charset="0"/>
              <a:buChar char="•"/>
            </a:pPr>
            <a:r>
              <a:rPr lang="en-US" sz="1900" dirty="0"/>
              <a:t>The </a:t>
            </a:r>
            <a:r>
              <a:rPr lang="en-US" sz="1900" dirty="0" smtClean="0"/>
              <a:t>‘x’ </a:t>
            </a:r>
            <a:r>
              <a:rPr lang="en-US" sz="1900" dirty="0"/>
              <a:t>axis </a:t>
            </a:r>
            <a:r>
              <a:rPr lang="en-US" sz="1900" dirty="0" smtClean="0"/>
              <a:t>(horizontal) shows the number of units produced and sold.</a:t>
            </a:r>
          </a:p>
          <a:p>
            <a:pPr marL="514350" indent="-230188">
              <a:spcAft>
                <a:spcPts val="600"/>
              </a:spcAft>
              <a:buClr>
                <a:srgbClr val="00B050"/>
              </a:buClr>
              <a:buFont typeface="Arial" panose="020B0604020202020204" pitchFamily="34" charset="0"/>
              <a:buChar char="•"/>
            </a:pPr>
            <a:r>
              <a:rPr lang="en-US" sz="1900" dirty="0" smtClean="0"/>
              <a:t>The fixed costs do not change at any level of output</a:t>
            </a:r>
          </a:p>
          <a:p>
            <a:pPr marL="514350" indent="-230188">
              <a:spcAft>
                <a:spcPts val="600"/>
              </a:spcAft>
              <a:buClr>
                <a:srgbClr val="00B050"/>
              </a:buClr>
              <a:buFont typeface="Arial" panose="020B0604020202020204" pitchFamily="34" charset="0"/>
              <a:buChar char="•"/>
            </a:pPr>
            <a:r>
              <a:rPr lang="en-US" sz="1900" dirty="0" smtClean="0"/>
              <a:t>The total cost line is the addition of the fixed and variable costs</a:t>
            </a:r>
          </a:p>
          <a:p>
            <a:pPr marL="285750" indent="-285750">
              <a:spcAft>
                <a:spcPts val="600"/>
              </a:spcAft>
              <a:buClr>
                <a:srgbClr val="00B050"/>
              </a:buClr>
              <a:buFont typeface="Wingdings 3" panose="05040102010807070707" pitchFamily="18" charset="2"/>
              <a:buChar char=""/>
            </a:pPr>
            <a:r>
              <a:rPr lang="en-US" sz="1900" b="1" dirty="0" smtClean="0"/>
              <a:t>What does the Graph Show?</a:t>
            </a:r>
          </a:p>
          <a:p>
            <a:pPr marL="285750" indent="-285750">
              <a:spcAft>
                <a:spcPts val="600"/>
              </a:spcAft>
              <a:buClr>
                <a:srgbClr val="00B050"/>
              </a:buClr>
              <a:buFont typeface="Wingdings 3" panose="05040102010807070707" pitchFamily="18" charset="2"/>
              <a:buChar char=""/>
            </a:pPr>
            <a:r>
              <a:rPr lang="en-US" sz="1900" dirty="0" smtClean="0"/>
              <a:t>The </a:t>
            </a:r>
            <a:r>
              <a:rPr lang="en-US" sz="1900" b="1" dirty="0" smtClean="0"/>
              <a:t>break-even</a:t>
            </a:r>
            <a:r>
              <a:rPr lang="en-US" sz="1900" dirty="0" smtClean="0"/>
              <a:t> point of production is where total costs and total revenue cross. The business must therefor sell 100 pairs of trainers in order to avoid making a loss.</a:t>
            </a:r>
          </a:p>
          <a:p>
            <a:pPr marL="285750" indent="-285750">
              <a:spcAft>
                <a:spcPts val="600"/>
              </a:spcAft>
              <a:buClr>
                <a:srgbClr val="00B050"/>
              </a:buClr>
              <a:buFont typeface="Wingdings 3" panose="05040102010807070707" pitchFamily="18" charset="2"/>
              <a:buChar char=""/>
            </a:pPr>
            <a:r>
              <a:rPr lang="en-US" sz="1900" dirty="0" smtClean="0"/>
              <a:t>At production below the break-even point, the business is making a loss, above this point it’s making a profit. Maximum profit is made when maximum output is reached and this is a point level of $5000.</a:t>
            </a:r>
          </a:p>
        </p:txBody>
      </p:sp>
      <p:graphicFrame>
        <p:nvGraphicFramePr>
          <p:cNvPr id="10" name="Table 9"/>
          <p:cNvGraphicFramePr>
            <a:graphicFrameLocks noGrp="1"/>
          </p:cNvGraphicFramePr>
          <p:nvPr>
            <p:extLst>
              <p:ext uri="{D42A27DB-BD31-4B8C-83A1-F6EECF244321}">
                <p14:modId xmlns:p14="http://schemas.microsoft.com/office/powerpoint/2010/main" val="3992450087"/>
              </p:ext>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12570" y="1196752"/>
            <a:ext cx="1857992"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0755196"/>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4000" dirty="0"/>
              <a:t>4.2.3 – Case Study and Activity</a:t>
            </a:r>
          </a:p>
        </p:txBody>
      </p:sp>
      <p:sp>
        <p:nvSpPr>
          <p:cNvPr id="8" name="Rectangle 7"/>
          <p:cNvSpPr/>
          <p:nvPr/>
        </p:nvSpPr>
        <p:spPr>
          <a:xfrm>
            <a:off x="323850" y="1124744"/>
            <a:ext cx="6509914" cy="5655394"/>
          </a:xfrm>
          <a:prstGeom prst="rect">
            <a:avLst/>
          </a:prstGeom>
        </p:spPr>
        <p:txBody>
          <a:bodyPr wrap="square">
            <a:spAutoFit/>
          </a:bodyPr>
          <a:lstStyle/>
          <a:p>
            <a:pPr marL="285750" indent="-285750">
              <a:spcAft>
                <a:spcPts val="300"/>
              </a:spcAft>
              <a:buClr>
                <a:srgbClr val="00B050"/>
              </a:buClr>
              <a:buFont typeface="Wingdings 3" panose="05040102010807070707" pitchFamily="18" charset="2"/>
              <a:buChar char=""/>
            </a:pPr>
            <a:r>
              <a:rPr lang="en-US" b="1" dirty="0" smtClean="0">
                <a:solidFill>
                  <a:schemeClr val="tx2">
                    <a:lumMod val="60000"/>
                    <a:lumOff val="40000"/>
                  </a:schemeClr>
                </a:solidFill>
              </a:rPr>
              <a:t>Case Study</a:t>
            </a:r>
            <a:r>
              <a:rPr lang="en-US" dirty="0" smtClean="0">
                <a:solidFill>
                  <a:schemeClr val="tx2">
                    <a:lumMod val="60000"/>
                    <a:lumOff val="40000"/>
                  </a:schemeClr>
                </a:solidFill>
              </a:rPr>
              <a:t> – Kamal Tyres Ltd produce Quad Bike tyres. The following company information is known:</a:t>
            </a:r>
          </a:p>
          <a:p>
            <a:pPr marL="571500" indent="-285750">
              <a:spcAft>
                <a:spcPts val="300"/>
              </a:spcAft>
              <a:buClr>
                <a:srgbClr val="00B050"/>
              </a:buClr>
              <a:buFont typeface="Arial" panose="020B0604020202020204" pitchFamily="34" charset="0"/>
              <a:buChar char="•"/>
            </a:pPr>
            <a:r>
              <a:rPr lang="en-US" dirty="0" smtClean="0">
                <a:solidFill>
                  <a:schemeClr val="tx2">
                    <a:lumMod val="60000"/>
                    <a:lumOff val="40000"/>
                  </a:schemeClr>
                </a:solidFill>
              </a:rPr>
              <a:t>Fixed costs are $30,000 per year.</a:t>
            </a:r>
          </a:p>
          <a:p>
            <a:pPr marL="571500" indent="-285750">
              <a:spcAft>
                <a:spcPts val="300"/>
              </a:spcAft>
              <a:buClr>
                <a:srgbClr val="00B050"/>
              </a:buClr>
              <a:buFont typeface="Arial" panose="020B0604020202020204" pitchFamily="34" charset="0"/>
              <a:buChar char="•"/>
            </a:pPr>
            <a:r>
              <a:rPr lang="en-US" dirty="0" smtClean="0">
                <a:solidFill>
                  <a:schemeClr val="tx2">
                    <a:lumMod val="60000"/>
                    <a:lumOff val="40000"/>
                  </a:schemeClr>
                </a:solidFill>
              </a:rPr>
              <a:t>Variable costs are $5 per unit</a:t>
            </a:r>
          </a:p>
          <a:p>
            <a:pPr marL="571500" indent="-285750">
              <a:spcAft>
                <a:spcPts val="300"/>
              </a:spcAft>
              <a:buClr>
                <a:srgbClr val="00B050"/>
              </a:buClr>
              <a:buFont typeface="Arial" panose="020B0604020202020204" pitchFamily="34" charset="0"/>
              <a:buChar char="•"/>
            </a:pPr>
            <a:r>
              <a:rPr lang="en-US" dirty="0" smtClean="0">
                <a:solidFill>
                  <a:schemeClr val="tx2">
                    <a:lumMod val="60000"/>
                    <a:lumOff val="40000"/>
                  </a:schemeClr>
                </a:solidFill>
              </a:rPr>
              <a:t>Each tyre is sold for $10</a:t>
            </a:r>
          </a:p>
          <a:p>
            <a:pPr marL="571500" indent="-285750">
              <a:spcAft>
                <a:spcPts val="300"/>
              </a:spcAft>
              <a:buClr>
                <a:srgbClr val="00B050"/>
              </a:buClr>
              <a:buFont typeface="Arial" panose="020B0604020202020204" pitchFamily="34" charset="0"/>
              <a:buChar char="•"/>
            </a:pPr>
            <a:r>
              <a:rPr lang="en-US" dirty="0" smtClean="0">
                <a:solidFill>
                  <a:schemeClr val="tx2">
                    <a:lumMod val="60000"/>
                    <a:lumOff val="40000"/>
                  </a:schemeClr>
                </a:solidFill>
              </a:rPr>
              <a:t>Maximum </a:t>
            </a:r>
            <a:r>
              <a:rPr lang="en-US" dirty="0">
                <a:solidFill>
                  <a:schemeClr val="tx2">
                    <a:lumMod val="60000"/>
                    <a:lumOff val="40000"/>
                  </a:schemeClr>
                </a:solidFill>
              </a:rPr>
              <a:t>output is </a:t>
            </a:r>
            <a:r>
              <a:rPr lang="en-US" dirty="0" smtClean="0">
                <a:solidFill>
                  <a:schemeClr val="tx2">
                    <a:lumMod val="60000"/>
                    <a:lumOff val="40000"/>
                  </a:schemeClr>
                </a:solidFill>
              </a:rPr>
              <a:t>10,000 tyres a year</a:t>
            </a:r>
            <a:endParaRPr lang="en-US" dirty="0">
              <a:solidFill>
                <a:schemeClr val="tx2">
                  <a:lumMod val="60000"/>
                  <a:lumOff val="40000"/>
                </a:schemeClr>
              </a:solidFill>
            </a:endParaRPr>
          </a:p>
          <a:p>
            <a:pPr marL="285750" indent="-285750">
              <a:spcAft>
                <a:spcPts val="300"/>
              </a:spcAft>
              <a:buClr>
                <a:srgbClr val="00B050"/>
              </a:buClr>
              <a:buFont typeface="Wingdings 3" panose="05040102010807070707" pitchFamily="18" charset="2"/>
              <a:buChar char=""/>
            </a:pPr>
            <a:r>
              <a:rPr lang="en-US" dirty="0" smtClean="0">
                <a:solidFill>
                  <a:srgbClr val="FF0000"/>
                </a:solidFill>
              </a:rPr>
              <a:t>Activity – Read the case study above.</a:t>
            </a:r>
          </a:p>
          <a:p>
            <a:pPr marL="285750" indent="-285750">
              <a:spcAft>
                <a:spcPts val="300"/>
              </a:spcAft>
              <a:buClr>
                <a:srgbClr val="00B050"/>
              </a:buClr>
              <a:buFont typeface="Wingdings 3" panose="05040102010807070707" pitchFamily="18" charset="2"/>
              <a:buChar char=""/>
            </a:pPr>
            <a:endParaRPr lang="en-US" dirty="0">
              <a:solidFill>
                <a:srgbClr val="FF0000"/>
              </a:solidFill>
            </a:endParaRPr>
          </a:p>
          <a:p>
            <a:pPr marL="285750" indent="-285750">
              <a:spcAft>
                <a:spcPts val="300"/>
              </a:spcAft>
              <a:buClr>
                <a:srgbClr val="00B050"/>
              </a:buClr>
              <a:buFont typeface="Wingdings 3" panose="05040102010807070707" pitchFamily="18" charset="2"/>
              <a:buChar char=""/>
            </a:pPr>
            <a:endParaRPr lang="en-US" sz="3600" dirty="0" smtClean="0">
              <a:solidFill>
                <a:srgbClr val="FF0000"/>
              </a:solidFill>
            </a:endParaRPr>
          </a:p>
          <a:p>
            <a:pPr marL="285750" indent="-285750">
              <a:spcAft>
                <a:spcPts val="300"/>
              </a:spcAft>
              <a:buClr>
                <a:srgbClr val="00B050"/>
              </a:buClr>
              <a:buFont typeface="Wingdings 3" panose="05040102010807070707" pitchFamily="18" charset="2"/>
              <a:buChar char=""/>
            </a:pPr>
            <a:endParaRPr lang="en-US" dirty="0">
              <a:solidFill>
                <a:srgbClr val="FF0000"/>
              </a:solidFill>
            </a:endParaRPr>
          </a:p>
          <a:p>
            <a:pPr marL="285750" indent="-285750">
              <a:spcAft>
                <a:spcPts val="300"/>
              </a:spcAft>
              <a:buClr>
                <a:srgbClr val="00B050"/>
              </a:buClr>
              <a:buFont typeface="Wingdings 3" panose="05040102010807070707" pitchFamily="18" charset="2"/>
              <a:buChar char=""/>
            </a:pPr>
            <a:endParaRPr lang="en-US" dirty="0" smtClean="0">
              <a:solidFill>
                <a:srgbClr val="FF0000"/>
              </a:solidFill>
            </a:endParaRPr>
          </a:p>
          <a:p>
            <a:pPr marL="285750" indent="-285750">
              <a:spcAft>
                <a:spcPts val="300"/>
              </a:spcAft>
              <a:buClr>
                <a:srgbClr val="00B050"/>
              </a:buClr>
              <a:buFont typeface="Wingdings 3" panose="05040102010807070707" pitchFamily="18" charset="2"/>
              <a:buChar char=""/>
            </a:pPr>
            <a:endParaRPr lang="en-US" dirty="0">
              <a:solidFill>
                <a:srgbClr val="FF0000"/>
              </a:solidFill>
            </a:endParaRPr>
          </a:p>
          <a:p>
            <a:pPr marL="342900" indent="-342900">
              <a:spcAft>
                <a:spcPts val="300"/>
              </a:spcAft>
              <a:buClr>
                <a:srgbClr val="00B050"/>
              </a:buClr>
              <a:buFont typeface="+mj-lt"/>
              <a:buAutoNum type="alphaLcParenR"/>
            </a:pPr>
            <a:r>
              <a:rPr lang="en-US" dirty="0" smtClean="0">
                <a:solidFill>
                  <a:srgbClr val="FF0000"/>
                </a:solidFill>
              </a:rPr>
              <a:t>Copy this table and fill in the missing figures</a:t>
            </a:r>
          </a:p>
          <a:p>
            <a:pPr marL="342900" indent="-342900">
              <a:spcAft>
                <a:spcPts val="300"/>
              </a:spcAft>
              <a:buClr>
                <a:srgbClr val="00B050"/>
              </a:buClr>
              <a:buFont typeface="+mj-lt"/>
              <a:buAutoNum type="alphaLcParenR"/>
            </a:pPr>
            <a:r>
              <a:rPr lang="en-US" dirty="0" smtClean="0">
                <a:solidFill>
                  <a:srgbClr val="FF0000"/>
                </a:solidFill>
              </a:rPr>
              <a:t>Draw a break even chart form the information in the table</a:t>
            </a:r>
          </a:p>
          <a:p>
            <a:pPr marL="342900" indent="-342900">
              <a:spcAft>
                <a:spcPts val="300"/>
              </a:spcAft>
              <a:buClr>
                <a:srgbClr val="00B050"/>
              </a:buClr>
              <a:buFont typeface="+mj-lt"/>
              <a:buAutoNum type="alphaLcParenR"/>
            </a:pPr>
            <a:r>
              <a:rPr lang="en-US" dirty="0" smtClean="0">
                <a:solidFill>
                  <a:srgbClr val="FF0000"/>
                </a:solidFill>
              </a:rPr>
              <a:t>From the break-even chart identify:</a:t>
            </a:r>
          </a:p>
          <a:p>
            <a:pPr marL="520700" indent="-234950">
              <a:spcAft>
                <a:spcPts val="300"/>
              </a:spcAft>
              <a:buClr>
                <a:srgbClr val="00B050"/>
              </a:buClr>
              <a:buFont typeface="Arial" panose="020B0604020202020204" pitchFamily="34" charset="0"/>
              <a:buChar char="•"/>
            </a:pPr>
            <a:r>
              <a:rPr lang="en-US" dirty="0" smtClean="0">
                <a:solidFill>
                  <a:srgbClr val="FF0000"/>
                </a:solidFill>
              </a:rPr>
              <a:t>The break-even level of output</a:t>
            </a:r>
          </a:p>
          <a:p>
            <a:pPr marL="520700" indent="-234950">
              <a:spcAft>
                <a:spcPts val="300"/>
              </a:spcAft>
              <a:buClr>
                <a:srgbClr val="00B050"/>
              </a:buClr>
              <a:buFont typeface="Arial" panose="020B0604020202020204" pitchFamily="34" charset="0"/>
              <a:buChar char="•"/>
            </a:pPr>
            <a:r>
              <a:rPr lang="en-US" dirty="0" smtClean="0">
                <a:solidFill>
                  <a:srgbClr val="FF0000"/>
                </a:solidFill>
              </a:rPr>
              <a:t>The level of profit at maximum output</a:t>
            </a:r>
          </a:p>
        </p:txBody>
      </p:sp>
      <p:graphicFrame>
        <p:nvGraphicFramePr>
          <p:cNvPr id="2" name="Table 1"/>
          <p:cNvGraphicFramePr>
            <a:graphicFrameLocks noGrp="1"/>
          </p:cNvGraphicFramePr>
          <p:nvPr>
            <p:extLst>
              <p:ext uri="{D42A27DB-BD31-4B8C-83A1-F6EECF244321}">
                <p14:modId xmlns:p14="http://schemas.microsoft.com/office/powerpoint/2010/main" val="110421869"/>
              </p:ext>
            </p:extLst>
          </p:nvPr>
        </p:nvGraphicFramePr>
        <p:xfrm>
          <a:off x="323528" y="3328392"/>
          <a:ext cx="6510237" cy="17526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2111643"/>
                <a:gridCol w="2111643"/>
                <a:gridCol w="2286951"/>
              </a:tblGrid>
              <a:tr h="203989">
                <a:tc>
                  <a:txBody>
                    <a:bodyPr/>
                    <a:lstStyle/>
                    <a:p>
                      <a:endParaRPr lang="en-US" sz="1700" b="1" dirty="0">
                        <a:latin typeface="Calibri" panose="020F0502020204030204" pitchFamily="34" charset="0"/>
                      </a:endParaRPr>
                    </a:p>
                  </a:txBody>
                  <a:tcPr/>
                </a:tc>
                <a:tc>
                  <a:txBody>
                    <a:bodyPr/>
                    <a:lstStyle/>
                    <a:p>
                      <a:r>
                        <a:rPr lang="en-US" sz="1700" dirty="0" smtClean="0">
                          <a:latin typeface="Calibri" panose="020F0502020204030204" pitchFamily="34" charset="0"/>
                        </a:rPr>
                        <a:t>Output = 0</a:t>
                      </a:r>
                      <a:endParaRPr lang="en-US" sz="1700" dirty="0">
                        <a:latin typeface="Calibri" panose="020F0502020204030204" pitchFamily="34" charset="0"/>
                      </a:endParaRPr>
                    </a:p>
                  </a:txBody>
                  <a:tcPr/>
                </a:tc>
                <a:tc>
                  <a:txBody>
                    <a:bodyPr/>
                    <a:lstStyle/>
                    <a:p>
                      <a:r>
                        <a:rPr lang="en-US" sz="1700" dirty="0" smtClean="0">
                          <a:latin typeface="Calibri" panose="020F0502020204030204" pitchFamily="34" charset="0"/>
                        </a:rPr>
                        <a:t>Output = 10,000</a:t>
                      </a:r>
                      <a:endParaRPr lang="en-US" sz="1700" dirty="0">
                        <a:latin typeface="Calibri" panose="020F0502020204030204" pitchFamily="34" charset="0"/>
                      </a:endParaRPr>
                    </a:p>
                  </a:txBody>
                  <a:tcPr/>
                </a:tc>
              </a:tr>
              <a:tr h="203989">
                <a:tc>
                  <a:txBody>
                    <a:bodyPr/>
                    <a:lstStyle/>
                    <a:p>
                      <a:r>
                        <a:rPr lang="en-US" sz="1700" b="1" dirty="0" smtClean="0">
                          <a:latin typeface="Calibri" panose="020F0502020204030204" pitchFamily="34" charset="0"/>
                        </a:rPr>
                        <a:t>Fixed Costs</a:t>
                      </a:r>
                      <a:endParaRPr lang="en-US" sz="1700" b="1" dirty="0">
                        <a:latin typeface="Calibri" panose="020F0502020204030204" pitchFamily="34" charset="0"/>
                      </a:endParaRPr>
                    </a:p>
                  </a:txBody>
                  <a:tcPr/>
                </a:tc>
                <a:tc>
                  <a:txBody>
                    <a:bodyPr/>
                    <a:lstStyle/>
                    <a:p>
                      <a:r>
                        <a:rPr lang="en-US" sz="1700" dirty="0" smtClean="0">
                          <a:latin typeface="Calibri" panose="020F0502020204030204" pitchFamily="34" charset="0"/>
                        </a:rPr>
                        <a:t>X</a:t>
                      </a:r>
                      <a:endParaRPr lang="en-US" sz="1700" dirty="0">
                        <a:latin typeface="Calibri" panose="020F0502020204030204" pitchFamily="34" charset="0"/>
                      </a:endParaRPr>
                    </a:p>
                  </a:txBody>
                  <a:tcPr/>
                </a:tc>
                <a:tc>
                  <a:txBody>
                    <a:bodyPr/>
                    <a:lstStyle/>
                    <a:p>
                      <a:r>
                        <a:rPr lang="en-US" sz="1700" dirty="0" smtClean="0">
                          <a:latin typeface="Calibri" panose="020F0502020204030204" pitchFamily="34" charset="0"/>
                        </a:rPr>
                        <a:t>$30,000</a:t>
                      </a:r>
                      <a:endParaRPr lang="en-US" sz="1700" dirty="0">
                        <a:latin typeface="Calibri" panose="020F0502020204030204" pitchFamily="34" charset="0"/>
                      </a:endParaRPr>
                    </a:p>
                  </a:txBody>
                  <a:tcPr/>
                </a:tc>
              </a:tr>
              <a:tr h="203989">
                <a:tc>
                  <a:txBody>
                    <a:bodyPr/>
                    <a:lstStyle/>
                    <a:p>
                      <a:r>
                        <a:rPr lang="en-US" sz="1700" b="1" dirty="0" smtClean="0">
                          <a:latin typeface="Calibri" panose="020F0502020204030204" pitchFamily="34" charset="0"/>
                        </a:rPr>
                        <a:t>Variable Costs</a:t>
                      </a:r>
                      <a:endParaRPr lang="en-US" sz="1700" b="1" dirty="0">
                        <a:latin typeface="Calibri" panose="020F0502020204030204" pitchFamily="34" charset="0"/>
                      </a:endParaRPr>
                    </a:p>
                  </a:txBody>
                  <a:tcPr/>
                </a:tc>
                <a:tc>
                  <a:txBody>
                    <a:bodyPr/>
                    <a:lstStyle/>
                    <a:p>
                      <a:r>
                        <a:rPr lang="en-US" sz="1700" dirty="0" smtClean="0">
                          <a:latin typeface="Calibri" panose="020F0502020204030204" pitchFamily="34" charset="0"/>
                        </a:rPr>
                        <a:t>0</a:t>
                      </a:r>
                      <a:endParaRPr lang="en-US" sz="1700" dirty="0">
                        <a:latin typeface="Calibri" panose="020F0502020204030204" pitchFamily="34" charset="0"/>
                      </a:endParaRPr>
                    </a:p>
                  </a:txBody>
                  <a:tcPr/>
                </a:tc>
                <a:tc>
                  <a:txBody>
                    <a:bodyPr/>
                    <a:lstStyle/>
                    <a:p>
                      <a:r>
                        <a:rPr lang="en-US" sz="1700" dirty="0" smtClean="0">
                          <a:latin typeface="Calibri" panose="020F0502020204030204" pitchFamily="34" charset="0"/>
                        </a:rPr>
                        <a:t>A</a:t>
                      </a:r>
                      <a:endParaRPr lang="en-US" sz="1700" dirty="0">
                        <a:latin typeface="Calibri" panose="020F0502020204030204" pitchFamily="34" charset="0"/>
                      </a:endParaRPr>
                    </a:p>
                  </a:txBody>
                  <a:tcPr/>
                </a:tc>
              </a:tr>
              <a:tr h="203989">
                <a:tc>
                  <a:txBody>
                    <a:bodyPr/>
                    <a:lstStyle/>
                    <a:p>
                      <a:r>
                        <a:rPr lang="en-US" sz="1700" b="1" dirty="0" smtClean="0">
                          <a:latin typeface="Calibri" panose="020F0502020204030204" pitchFamily="34" charset="0"/>
                        </a:rPr>
                        <a:t>Total Costs</a:t>
                      </a:r>
                      <a:endParaRPr lang="en-US" sz="1700" b="1" dirty="0">
                        <a:latin typeface="Calibri" panose="020F0502020204030204" pitchFamily="34" charset="0"/>
                      </a:endParaRPr>
                    </a:p>
                  </a:txBody>
                  <a:tcPr/>
                </a:tc>
                <a:tc>
                  <a:txBody>
                    <a:bodyPr/>
                    <a:lstStyle/>
                    <a:p>
                      <a:r>
                        <a:rPr lang="en-US" sz="1700" dirty="0" smtClean="0">
                          <a:latin typeface="Calibri" panose="020F0502020204030204" pitchFamily="34" charset="0"/>
                        </a:rPr>
                        <a:t>Y</a:t>
                      </a:r>
                      <a:endParaRPr lang="en-US" sz="1700" dirty="0">
                        <a:latin typeface="Calibri" panose="020F0502020204030204" pitchFamily="34" charset="0"/>
                      </a:endParaRPr>
                    </a:p>
                  </a:txBody>
                  <a:tcPr/>
                </a:tc>
                <a:tc>
                  <a:txBody>
                    <a:bodyPr/>
                    <a:lstStyle/>
                    <a:p>
                      <a:r>
                        <a:rPr lang="en-US" sz="1700" dirty="0" smtClean="0">
                          <a:latin typeface="Calibri" panose="020F0502020204030204" pitchFamily="34" charset="0"/>
                        </a:rPr>
                        <a:t>B</a:t>
                      </a:r>
                      <a:endParaRPr lang="en-US" sz="1700" dirty="0">
                        <a:latin typeface="Calibri" panose="020F0502020204030204" pitchFamily="34" charset="0"/>
                      </a:endParaRPr>
                    </a:p>
                  </a:txBody>
                  <a:tcPr/>
                </a:tc>
              </a:tr>
              <a:tr h="203989">
                <a:tc>
                  <a:txBody>
                    <a:bodyPr/>
                    <a:lstStyle/>
                    <a:p>
                      <a:r>
                        <a:rPr lang="en-US" sz="1700" b="1" dirty="0" smtClean="0">
                          <a:latin typeface="Calibri" panose="020F0502020204030204" pitchFamily="34" charset="0"/>
                        </a:rPr>
                        <a:t>Revenue</a:t>
                      </a:r>
                      <a:endParaRPr lang="en-US" sz="1700" b="1" dirty="0">
                        <a:latin typeface="Calibri" panose="020F0502020204030204" pitchFamily="34" charset="0"/>
                      </a:endParaRPr>
                    </a:p>
                  </a:txBody>
                  <a:tcPr/>
                </a:tc>
                <a:tc>
                  <a:txBody>
                    <a:bodyPr/>
                    <a:lstStyle/>
                    <a:p>
                      <a:r>
                        <a:rPr lang="en-US" sz="1700" dirty="0" smtClean="0">
                          <a:latin typeface="Calibri" panose="020F0502020204030204" pitchFamily="34" charset="0"/>
                        </a:rPr>
                        <a:t>Z</a:t>
                      </a:r>
                      <a:endParaRPr lang="en-US" sz="1700" dirty="0">
                        <a:latin typeface="Calibri" panose="020F0502020204030204" pitchFamily="34" charset="0"/>
                      </a:endParaRPr>
                    </a:p>
                  </a:txBody>
                  <a:tcPr/>
                </a:tc>
                <a:tc>
                  <a:txBody>
                    <a:bodyPr/>
                    <a:lstStyle/>
                    <a:p>
                      <a:r>
                        <a:rPr lang="en-US" sz="1700" dirty="0" smtClean="0">
                          <a:latin typeface="Calibri" panose="020F0502020204030204" pitchFamily="34" charset="0"/>
                        </a:rPr>
                        <a:t>$100,000</a:t>
                      </a:r>
                      <a:endParaRPr lang="en-US" sz="1700" dirty="0">
                        <a:latin typeface="Calibri" panose="020F0502020204030204" pitchFamily="34" charset="0"/>
                      </a:endParaRPr>
                    </a:p>
                  </a:txBody>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992450087"/>
              </p:ext>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376" y="1196752"/>
            <a:ext cx="1750290"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8543947"/>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1" name="Freeform 3080"/>
          <p:cNvSpPr/>
          <p:nvPr/>
        </p:nvSpPr>
        <p:spPr>
          <a:xfrm>
            <a:off x="3004457" y="3657600"/>
            <a:ext cx="2431701" cy="1356527"/>
          </a:xfrm>
          <a:custGeom>
            <a:avLst/>
            <a:gdLst>
              <a:gd name="connsiteX0" fmla="*/ 0 w 2431701"/>
              <a:gd name="connsiteY0" fmla="*/ 1356527 h 1356527"/>
              <a:gd name="connsiteX1" fmla="*/ 2431701 w 2431701"/>
              <a:gd name="connsiteY1" fmla="*/ 0 h 1356527"/>
              <a:gd name="connsiteX2" fmla="*/ 2431701 w 2431701"/>
              <a:gd name="connsiteY2" fmla="*/ 1034980 h 1356527"/>
              <a:gd name="connsiteX3" fmla="*/ 0 w 2431701"/>
              <a:gd name="connsiteY3" fmla="*/ 1356527 h 1356527"/>
            </a:gdLst>
            <a:ahLst/>
            <a:cxnLst>
              <a:cxn ang="0">
                <a:pos x="connsiteX0" y="connsiteY0"/>
              </a:cxn>
              <a:cxn ang="0">
                <a:pos x="connsiteX1" y="connsiteY1"/>
              </a:cxn>
              <a:cxn ang="0">
                <a:pos x="connsiteX2" y="connsiteY2"/>
              </a:cxn>
              <a:cxn ang="0">
                <a:pos x="connsiteX3" y="connsiteY3"/>
              </a:cxn>
            </a:cxnLst>
            <a:rect l="l" t="t" r="r" b="b"/>
            <a:pathLst>
              <a:path w="2431701" h="1356527">
                <a:moveTo>
                  <a:pt x="0" y="1356527"/>
                </a:moveTo>
                <a:lnTo>
                  <a:pt x="2431701" y="0"/>
                </a:lnTo>
                <a:lnTo>
                  <a:pt x="2431701" y="1034980"/>
                </a:lnTo>
                <a:lnTo>
                  <a:pt x="0" y="135652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0" name="Freeform 3079"/>
          <p:cNvSpPr/>
          <p:nvPr/>
        </p:nvSpPr>
        <p:spPr>
          <a:xfrm>
            <a:off x="1403648" y="5090192"/>
            <a:ext cx="1411793" cy="211016"/>
          </a:xfrm>
          <a:custGeom>
            <a:avLst/>
            <a:gdLst>
              <a:gd name="connsiteX0" fmla="*/ 1411793 w 1411793"/>
              <a:gd name="connsiteY0" fmla="*/ 0 h 211016"/>
              <a:gd name="connsiteX1" fmla="*/ 0 w 1411793"/>
              <a:gd name="connsiteY1" fmla="*/ 185895 h 211016"/>
              <a:gd name="connsiteX2" fmla="*/ 1045028 w 1411793"/>
              <a:gd name="connsiteY2" fmla="*/ 211016 h 211016"/>
              <a:gd name="connsiteX3" fmla="*/ 1411793 w 1411793"/>
              <a:gd name="connsiteY3" fmla="*/ 0 h 211016"/>
            </a:gdLst>
            <a:ahLst/>
            <a:cxnLst>
              <a:cxn ang="0">
                <a:pos x="connsiteX0" y="connsiteY0"/>
              </a:cxn>
              <a:cxn ang="0">
                <a:pos x="connsiteX1" y="connsiteY1"/>
              </a:cxn>
              <a:cxn ang="0">
                <a:pos x="connsiteX2" y="connsiteY2"/>
              </a:cxn>
              <a:cxn ang="0">
                <a:pos x="connsiteX3" y="connsiteY3"/>
              </a:cxn>
            </a:cxnLst>
            <a:rect l="l" t="t" r="r" b="b"/>
            <a:pathLst>
              <a:path w="1411793" h="211016">
                <a:moveTo>
                  <a:pt x="1411793" y="0"/>
                </a:moveTo>
                <a:lnTo>
                  <a:pt x="0" y="185895"/>
                </a:lnTo>
                <a:lnTo>
                  <a:pt x="1045028" y="211016"/>
                </a:lnTo>
                <a:lnTo>
                  <a:pt x="141179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a:t>4.2.3 – Break-even Chart - Advantages</a:t>
            </a:r>
          </a:p>
        </p:txBody>
      </p:sp>
      <p:sp>
        <p:nvSpPr>
          <p:cNvPr id="8" name="Rectangle 7"/>
          <p:cNvSpPr/>
          <p:nvPr/>
        </p:nvSpPr>
        <p:spPr>
          <a:xfrm>
            <a:off x="323850" y="1124744"/>
            <a:ext cx="6509914" cy="2385268"/>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dirty="0" smtClean="0"/>
              <a:t>Managers are able to read off the graph the </a:t>
            </a:r>
            <a:r>
              <a:rPr lang="en-US" b="1" dirty="0" smtClean="0"/>
              <a:t>expected profit </a:t>
            </a:r>
            <a:r>
              <a:rPr lang="en-US" b="1" dirty="0"/>
              <a:t>o</a:t>
            </a:r>
            <a:r>
              <a:rPr lang="en-US" b="1" dirty="0" smtClean="0"/>
              <a:t>r loss</a:t>
            </a:r>
            <a:r>
              <a:rPr lang="en-US" dirty="0" smtClean="0"/>
              <a:t> to be made at any level of output.</a:t>
            </a:r>
          </a:p>
          <a:p>
            <a:pPr marL="285750" indent="-285750">
              <a:spcAft>
                <a:spcPts val="600"/>
              </a:spcAft>
              <a:buClr>
                <a:srgbClr val="00B050"/>
              </a:buClr>
              <a:buFont typeface="Wingdings 3" panose="05040102010807070707" pitchFamily="18" charset="2"/>
              <a:buChar char=""/>
            </a:pPr>
            <a:r>
              <a:rPr lang="en-US" dirty="0" smtClean="0"/>
              <a:t>The impact on profit and loss on certain business decisions can also be shown by </a:t>
            </a:r>
            <a:r>
              <a:rPr lang="en-US" b="1" dirty="0" smtClean="0"/>
              <a:t>redrawing the graph</a:t>
            </a:r>
            <a:r>
              <a:rPr lang="en-US" dirty="0" smtClean="0"/>
              <a:t>. For our business, what would happen the break-even point and the maximum output level if it was decided to increase the price to $9 per pair? The change can be shown on another chart and easily compared.</a:t>
            </a:r>
          </a:p>
        </p:txBody>
      </p:sp>
      <p:grpSp>
        <p:nvGrpSpPr>
          <p:cNvPr id="35" name="Group 34"/>
          <p:cNvGrpSpPr/>
          <p:nvPr/>
        </p:nvGrpSpPr>
        <p:grpSpPr>
          <a:xfrm>
            <a:off x="447799" y="3573016"/>
            <a:ext cx="6212434" cy="2970840"/>
            <a:chOff x="440747" y="3048055"/>
            <a:chExt cx="8431160" cy="3520004"/>
          </a:xfrm>
        </p:grpSpPr>
        <p:sp>
          <p:nvSpPr>
            <p:cNvPr id="36" name="Rectangle 35"/>
            <p:cNvSpPr/>
            <p:nvPr/>
          </p:nvSpPr>
          <p:spPr>
            <a:xfrm>
              <a:off x="467544" y="3048055"/>
              <a:ext cx="8404363" cy="347728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Connector 36"/>
            <p:cNvCxnSpPr/>
            <p:nvPr/>
          </p:nvCxnSpPr>
          <p:spPr>
            <a:xfrm>
              <a:off x="1403648" y="3212976"/>
              <a:ext cx="0" cy="27363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1403648" y="5949280"/>
              <a:ext cx="5824264" cy="838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1403648" y="5076800"/>
              <a:ext cx="5824264" cy="838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554070" y="3212976"/>
              <a:ext cx="849578" cy="2880889"/>
            </a:xfrm>
            <a:prstGeom prst="rect">
              <a:avLst/>
            </a:prstGeom>
            <a:noFill/>
          </p:spPr>
          <p:txBody>
            <a:bodyPr wrap="square" rtlCol="0">
              <a:spAutoFit/>
            </a:bodyPr>
            <a:lstStyle/>
            <a:p>
              <a:pPr algn="r"/>
              <a:r>
                <a:rPr lang="en-US" sz="1000" dirty="0" smtClean="0"/>
                <a:t>18000</a:t>
              </a:r>
            </a:p>
            <a:p>
              <a:pPr algn="r"/>
              <a:endParaRPr lang="en-US" sz="1000" dirty="0"/>
            </a:p>
            <a:p>
              <a:pPr algn="r"/>
              <a:endParaRPr lang="en-US" sz="300" dirty="0" smtClean="0"/>
            </a:p>
            <a:p>
              <a:pPr algn="r"/>
              <a:endParaRPr lang="en-US" sz="1000" dirty="0"/>
            </a:p>
            <a:p>
              <a:pPr algn="r"/>
              <a:r>
                <a:rPr lang="en-US" sz="1000" dirty="0" smtClean="0"/>
                <a:t>15000</a:t>
              </a:r>
              <a:endParaRPr lang="en-US" sz="1200" dirty="0" smtClean="0"/>
            </a:p>
            <a:p>
              <a:pPr algn="r"/>
              <a:endParaRPr lang="en-US" sz="3600" dirty="0" smtClean="0"/>
            </a:p>
            <a:p>
              <a:pPr algn="r"/>
              <a:endParaRPr lang="en-US" sz="200" dirty="0" smtClean="0"/>
            </a:p>
            <a:p>
              <a:pPr algn="r"/>
              <a:endParaRPr lang="en-US" sz="2000" dirty="0"/>
            </a:p>
            <a:p>
              <a:pPr algn="r"/>
              <a:r>
                <a:rPr lang="en-US" sz="1000" dirty="0" smtClean="0"/>
                <a:t>5000</a:t>
              </a:r>
            </a:p>
            <a:p>
              <a:pPr algn="r"/>
              <a:endParaRPr lang="en-US" sz="1000" dirty="0"/>
            </a:p>
            <a:p>
              <a:pPr algn="r"/>
              <a:endParaRPr lang="en-US" sz="700" dirty="0" smtClean="0"/>
            </a:p>
            <a:p>
              <a:pPr algn="r"/>
              <a:endParaRPr lang="en-US" sz="1000" dirty="0"/>
            </a:p>
            <a:p>
              <a:pPr algn="r"/>
              <a:r>
                <a:rPr lang="en-US" sz="1000" dirty="0" smtClean="0"/>
                <a:t>0</a:t>
              </a:r>
              <a:endParaRPr lang="en-US" sz="900" dirty="0"/>
            </a:p>
          </p:txBody>
        </p:sp>
        <p:sp>
          <p:nvSpPr>
            <p:cNvPr id="42" name="TextBox 41"/>
            <p:cNvSpPr txBox="1"/>
            <p:nvPr/>
          </p:nvSpPr>
          <p:spPr>
            <a:xfrm rot="16200000">
              <a:off x="-601296" y="4603330"/>
              <a:ext cx="2501784" cy="417697"/>
            </a:xfrm>
            <a:prstGeom prst="rect">
              <a:avLst/>
            </a:prstGeom>
            <a:noFill/>
          </p:spPr>
          <p:txBody>
            <a:bodyPr wrap="none" rtlCol="0">
              <a:spAutoFit/>
            </a:bodyPr>
            <a:lstStyle/>
            <a:p>
              <a:r>
                <a:rPr lang="en-US" sz="1400" b="1" dirty="0" smtClean="0"/>
                <a:t>Costs and Revenue ($)</a:t>
              </a:r>
              <a:endParaRPr lang="en-US" sz="1400" b="1" dirty="0"/>
            </a:p>
          </p:txBody>
        </p:sp>
        <p:cxnSp>
          <p:nvCxnSpPr>
            <p:cNvPr id="43" name="Straight Connector 42"/>
            <p:cNvCxnSpPr/>
            <p:nvPr/>
          </p:nvCxnSpPr>
          <p:spPr>
            <a:xfrm flipH="1">
              <a:off x="1403648" y="3128447"/>
              <a:ext cx="5824263" cy="282083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1420911" y="4388725"/>
              <a:ext cx="5832712" cy="69645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1430445" y="4756882"/>
              <a:ext cx="5797467" cy="1192398"/>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414729" y="5995676"/>
              <a:ext cx="1059546" cy="364670"/>
            </a:xfrm>
            <a:prstGeom prst="rect">
              <a:avLst/>
            </a:prstGeom>
            <a:noFill/>
          </p:spPr>
          <p:txBody>
            <a:bodyPr wrap="square" rtlCol="0">
              <a:spAutoFit/>
            </a:bodyPr>
            <a:lstStyle/>
            <a:p>
              <a:pPr algn="r"/>
              <a:r>
                <a:rPr lang="en-US" sz="1400" dirty="0" smtClean="0"/>
                <a:t>1000</a:t>
              </a:r>
            </a:p>
          </p:txBody>
        </p:sp>
        <p:sp>
          <p:nvSpPr>
            <p:cNvPr id="47" name="TextBox 46"/>
            <p:cNvSpPr txBox="1"/>
            <p:nvPr/>
          </p:nvSpPr>
          <p:spPr>
            <a:xfrm>
              <a:off x="6428779" y="6016532"/>
              <a:ext cx="879526" cy="364670"/>
            </a:xfrm>
            <a:prstGeom prst="rect">
              <a:avLst/>
            </a:prstGeom>
            <a:noFill/>
          </p:spPr>
          <p:txBody>
            <a:bodyPr wrap="square" rtlCol="0">
              <a:spAutoFit/>
            </a:bodyPr>
            <a:lstStyle/>
            <a:p>
              <a:pPr algn="r"/>
              <a:r>
                <a:rPr lang="en-US" sz="1400" dirty="0" smtClean="0"/>
                <a:t>2000</a:t>
              </a:r>
            </a:p>
          </p:txBody>
        </p:sp>
        <p:sp>
          <p:nvSpPr>
            <p:cNvPr id="48" name="TextBox 47"/>
            <p:cNvSpPr txBox="1"/>
            <p:nvPr/>
          </p:nvSpPr>
          <p:spPr>
            <a:xfrm>
              <a:off x="7334020" y="3048055"/>
              <a:ext cx="1440161" cy="2270068"/>
            </a:xfrm>
            <a:prstGeom prst="rect">
              <a:avLst/>
            </a:prstGeom>
            <a:noFill/>
          </p:spPr>
          <p:txBody>
            <a:bodyPr wrap="square" rtlCol="0">
              <a:spAutoFit/>
            </a:bodyPr>
            <a:lstStyle/>
            <a:p>
              <a:pPr algn="r"/>
              <a:r>
                <a:rPr lang="en-US" sz="1050" dirty="0" smtClean="0"/>
                <a:t>Sales revenue</a:t>
              </a:r>
              <a:br>
                <a:rPr lang="en-US" sz="1050" dirty="0" smtClean="0"/>
              </a:br>
              <a:r>
                <a:rPr lang="en-US" sz="1050" dirty="0" smtClean="0"/>
                <a:t>($ 18,000)</a:t>
              </a:r>
            </a:p>
            <a:p>
              <a:pPr algn="r"/>
              <a:endParaRPr lang="en-US" sz="1050" dirty="0"/>
            </a:p>
            <a:p>
              <a:pPr algn="r"/>
              <a:r>
                <a:rPr lang="en-US" sz="1050" dirty="0" smtClean="0"/>
                <a:t>Profit $7000</a:t>
              </a:r>
            </a:p>
            <a:p>
              <a:pPr algn="r"/>
              <a:endParaRPr lang="en-US" sz="1050" dirty="0" smtClean="0"/>
            </a:p>
            <a:p>
              <a:pPr algn="r"/>
              <a:r>
                <a:rPr lang="en-US" sz="1050" dirty="0" smtClean="0"/>
                <a:t>Total Costs</a:t>
              </a:r>
              <a:br>
                <a:rPr lang="en-US" sz="1050" dirty="0" smtClean="0"/>
              </a:br>
              <a:r>
                <a:rPr lang="en-US" sz="1050" dirty="0" smtClean="0"/>
                <a:t>($ 11,000)</a:t>
              </a:r>
            </a:p>
            <a:p>
              <a:pPr algn="r"/>
              <a:endParaRPr lang="en-US" sz="1400" dirty="0"/>
            </a:p>
            <a:p>
              <a:r>
                <a:rPr lang="en-US" sz="1050" dirty="0" smtClean="0"/>
                <a:t>Variable Cost</a:t>
              </a:r>
            </a:p>
            <a:p>
              <a:pPr algn="r"/>
              <a:endParaRPr lang="en-US" sz="1000" dirty="0"/>
            </a:p>
            <a:p>
              <a:r>
                <a:rPr lang="en-US" sz="1050" dirty="0" smtClean="0"/>
                <a:t>Fixed Cost</a:t>
              </a:r>
              <a:endParaRPr lang="en-US" sz="1050" dirty="0"/>
            </a:p>
          </p:txBody>
        </p:sp>
        <p:cxnSp>
          <p:nvCxnSpPr>
            <p:cNvPr id="49" name="Straight Connector 48"/>
            <p:cNvCxnSpPr/>
            <p:nvPr/>
          </p:nvCxnSpPr>
          <p:spPr>
            <a:xfrm>
              <a:off x="7468577" y="3815924"/>
              <a:ext cx="23062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3692473" y="4839749"/>
              <a:ext cx="0" cy="1155928"/>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1509756" y="4443035"/>
              <a:ext cx="1354625" cy="300853"/>
            </a:xfrm>
            <a:prstGeom prst="rect">
              <a:avLst/>
            </a:prstGeom>
            <a:noFill/>
          </p:spPr>
          <p:txBody>
            <a:bodyPr wrap="square" rtlCol="0">
              <a:spAutoFit/>
            </a:bodyPr>
            <a:lstStyle/>
            <a:p>
              <a:pPr algn="r"/>
              <a:r>
                <a:rPr lang="en-US" sz="1050" b="1" dirty="0" smtClean="0"/>
                <a:t>Area of Loss</a:t>
              </a:r>
            </a:p>
          </p:txBody>
        </p:sp>
        <p:sp>
          <p:nvSpPr>
            <p:cNvPr id="54" name="TextBox 53"/>
            <p:cNvSpPr txBox="1"/>
            <p:nvPr/>
          </p:nvSpPr>
          <p:spPr>
            <a:xfrm>
              <a:off x="2339752" y="3948643"/>
              <a:ext cx="1908718" cy="300853"/>
            </a:xfrm>
            <a:prstGeom prst="rect">
              <a:avLst/>
            </a:prstGeom>
            <a:noFill/>
          </p:spPr>
          <p:txBody>
            <a:bodyPr wrap="square" rtlCol="0">
              <a:spAutoFit/>
            </a:bodyPr>
            <a:lstStyle/>
            <a:p>
              <a:pPr algn="r"/>
              <a:r>
                <a:rPr lang="en-US" sz="1050" b="1" dirty="0" smtClean="0"/>
                <a:t>Break-Even Point</a:t>
              </a:r>
            </a:p>
          </p:txBody>
        </p:sp>
        <p:cxnSp>
          <p:nvCxnSpPr>
            <p:cNvPr id="55" name="Straight Arrow Connector 54"/>
            <p:cNvCxnSpPr>
              <a:stCxn id="54" idx="2"/>
            </p:cNvCxnSpPr>
            <p:nvPr/>
          </p:nvCxnSpPr>
          <p:spPr>
            <a:xfrm>
              <a:off x="3294111" y="4249496"/>
              <a:ext cx="419848" cy="53099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4211960" y="3356992"/>
              <a:ext cx="1656184" cy="307777"/>
            </a:xfrm>
            <a:prstGeom prst="rect">
              <a:avLst/>
            </a:prstGeom>
            <a:noFill/>
          </p:spPr>
          <p:txBody>
            <a:bodyPr wrap="square" rtlCol="0">
              <a:spAutoFit/>
            </a:bodyPr>
            <a:lstStyle/>
            <a:p>
              <a:pPr algn="r"/>
              <a:r>
                <a:rPr lang="en-US" sz="1400" dirty="0" smtClean="0"/>
                <a:t>Area </a:t>
              </a:r>
              <a:r>
                <a:rPr lang="en-US" sz="1400" dirty="0"/>
                <a:t>o</a:t>
              </a:r>
              <a:r>
                <a:rPr lang="en-US" sz="1400" dirty="0" smtClean="0"/>
                <a:t>f Profit</a:t>
              </a:r>
            </a:p>
          </p:txBody>
        </p:sp>
        <p:sp>
          <p:nvSpPr>
            <p:cNvPr id="59" name="TextBox 58"/>
            <p:cNvSpPr txBox="1"/>
            <p:nvPr/>
          </p:nvSpPr>
          <p:spPr>
            <a:xfrm>
              <a:off x="2595913" y="6203389"/>
              <a:ext cx="2864568" cy="364670"/>
            </a:xfrm>
            <a:prstGeom prst="rect">
              <a:avLst/>
            </a:prstGeom>
            <a:noFill/>
          </p:spPr>
          <p:txBody>
            <a:bodyPr wrap="square" rtlCol="0">
              <a:spAutoFit/>
            </a:bodyPr>
            <a:lstStyle/>
            <a:p>
              <a:pPr algn="r"/>
              <a:r>
                <a:rPr lang="en-US" sz="1400" b="1" dirty="0" smtClean="0"/>
                <a:t>Units of production</a:t>
              </a:r>
            </a:p>
          </p:txBody>
        </p:sp>
        <p:cxnSp>
          <p:nvCxnSpPr>
            <p:cNvPr id="53" name="Straight Arrow Connector 52"/>
            <p:cNvCxnSpPr>
              <a:stCxn id="52" idx="2"/>
            </p:cNvCxnSpPr>
            <p:nvPr/>
          </p:nvCxnSpPr>
          <p:spPr>
            <a:xfrm>
              <a:off x="2187069" y="4743888"/>
              <a:ext cx="590786" cy="27404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5040052" y="3645024"/>
              <a:ext cx="810831" cy="3469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60" name="Straight Connector 59"/>
          <p:cNvCxnSpPr/>
          <p:nvPr/>
        </p:nvCxnSpPr>
        <p:spPr>
          <a:xfrm>
            <a:off x="5436096" y="4725144"/>
            <a:ext cx="16993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5436096" y="3645024"/>
            <a:ext cx="16993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V="1">
            <a:off x="5606032" y="3645025"/>
            <a:ext cx="0" cy="108011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6" name="Table 55"/>
          <p:cNvGraphicFramePr>
            <a:graphicFrameLocks noGrp="1"/>
          </p:cNvGraphicFramePr>
          <p:nvPr>
            <p:extLst>
              <p:ext uri="{D42A27DB-BD31-4B8C-83A1-F6EECF244321}">
                <p14:modId xmlns:p14="http://schemas.microsoft.com/office/powerpoint/2010/main" val="3788412184"/>
              </p:ext>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63"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376" y="1196752"/>
            <a:ext cx="1750290"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3181489"/>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a:t>4.2.3 – Break-even Chart - Advantages</a:t>
            </a:r>
          </a:p>
        </p:txBody>
      </p:sp>
      <p:sp>
        <p:nvSpPr>
          <p:cNvPr id="8" name="Rectangle 7"/>
          <p:cNvSpPr/>
          <p:nvPr/>
        </p:nvSpPr>
        <p:spPr>
          <a:xfrm>
            <a:off x="323850" y="1124744"/>
            <a:ext cx="6509914" cy="517064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2500" dirty="0" smtClean="0"/>
              <a:t>Maximum revenue now rises to $18,000. the break-even point of the production falls to 833 units and maximum profit rises to $7000. But is it a wise decision, the manager needs to consider the competitor’s pricing, as they may not be able to sell 2000 pairs at $9 .</a:t>
            </a:r>
          </a:p>
          <a:p>
            <a:pPr marL="285750" indent="-285750">
              <a:spcAft>
                <a:spcPts val="600"/>
              </a:spcAft>
              <a:buClr>
                <a:srgbClr val="00B050"/>
              </a:buClr>
              <a:buFont typeface="Wingdings 3" panose="05040102010807070707" pitchFamily="18" charset="2"/>
              <a:buChar char=""/>
            </a:pPr>
            <a:r>
              <a:rPr lang="en-US" sz="2500" dirty="0" smtClean="0"/>
              <a:t>The break-even chart can also be used to </a:t>
            </a:r>
            <a:r>
              <a:rPr lang="en-US" sz="2500" b="1" dirty="0" smtClean="0"/>
              <a:t>show the safety margin</a:t>
            </a:r>
            <a:r>
              <a:rPr lang="en-US" sz="2500" dirty="0" smtClean="0"/>
              <a:t> -  the amount by which the sales exceed the break-even point. In the graph on the previous slide, if the business is producing 1000 units, the safety margin is 167 units (1000-833)</a:t>
            </a:r>
          </a:p>
        </p:txBody>
      </p:sp>
      <p:graphicFrame>
        <p:nvGraphicFramePr>
          <p:cNvPr id="10" name="Table 9"/>
          <p:cNvGraphicFramePr>
            <a:graphicFrameLocks noGrp="1"/>
          </p:cNvGraphicFramePr>
          <p:nvPr>
            <p:extLst>
              <p:ext uri="{D42A27DB-BD31-4B8C-83A1-F6EECF244321}">
                <p14:modId xmlns:p14="http://schemas.microsoft.com/office/powerpoint/2010/main" val="3788412184"/>
              </p:ext>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376" y="1196752"/>
            <a:ext cx="1750290"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477121"/>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200" dirty="0"/>
              <a:t>4.2.3 – Break-even Chart - Disadvantages</a:t>
            </a:r>
          </a:p>
        </p:txBody>
      </p:sp>
      <p:sp>
        <p:nvSpPr>
          <p:cNvPr id="8" name="Rectangle 7"/>
          <p:cNvSpPr/>
          <p:nvPr/>
        </p:nvSpPr>
        <p:spPr>
          <a:xfrm>
            <a:off x="323850" y="1124744"/>
            <a:ext cx="6509914" cy="557075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600" dirty="0" smtClean="0"/>
              <a:t>Managers use break-even charts but the limitations must be remembered to help make decisions:</a:t>
            </a:r>
          </a:p>
          <a:p>
            <a:pPr marL="285750" indent="-285750">
              <a:spcAft>
                <a:spcPts val="600"/>
              </a:spcAft>
              <a:buClr>
                <a:srgbClr val="00B050"/>
              </a:buClr>
              <a:buFont typeface="Wingdings 3" panose="05040102010807070707" pitchFamily="18" charset="2"/>
              <a:buChar char=""/>
            </a:pPr>
            <a:r>
              <a:rPr lang="en-US" sz="1600" dirty="0" smtClean="0"/>
              <a:t>Break-even charts are made assuming all goods produced by the company </a:t>
            </a:r>
            <a:r>
              <a:rPr lang="en-US" sz="1600" b="1" dirty="0" smtClean="0"/>
              <a:t>are actually sold</a:t>
            </a:r>
            <a:r>
              <a:rPr lang="en-US" sz="1600" dirty="0" smtClean="0"/>
              <a:t> – the graph does not show the possibility that inventories may build up if not sold.</a:t>
            </a:r>
          </a:p>
          <a:p>
            <a:pPr marL="285750" indent="-285750">
              <a:spcAft>
                <a:spcPts val="600"/>
              </a:spcAft>
              <a:buClr>
                <a:srgbClr val="00B050"/>
              </a:buClr>
              <a:buFont typeface="Wingdings 3" panose="05040102010807070707" pitchFamily="18" charset="2"/>
              <a:buChar char=""/>
            </a:pPr>
            <a:r>
              <a:rPr lang="en-US" sz="1600" dirty="0" smtClean="0"/>
              <a:t>Fixed costs only stay constant if the </a:t>
            </a:r>
            <a:r>
              <a:rPr lang="en-US" sz="1600" b="1" dirty="0" smtClean="0"/>
              <a:t>scale of production does not change, </a:t>
            </a:r>
            <a:r>
              <a:rPr lang="en-US" sz="1600" dirty="0" smtClean="0"/>
              <a:t>e.g. a decision to double output is almost certainly going to increase fixed costs. In the case of Trainers, an increase in output above 2000 will need a larger factory and more machinery.</a:t>
            </a:r>
          </a:p>
          <a:p>
            <a:pPr marL="285750" indent="-285750">
              <a:spcAft>
                <a:spcPts val="600"/>
              </a:spcAft>
              <a:buClr>
                <a:srgbClr val="00B050"/>
              </a:buClr>
              <a:buFont typeface="Wingdings 3" panose="05040102010807070707" pitchFamily="18" charset="2"/>
              <a:buChar char=""/>
            </a:pPr>
            <a:r>
              <a:rPr lang="en-US" sz="1600" dirty="0" smtClean="0"/>
              <a:t>Break-even charts concentrate on the Break-even point of production, but there </a:t>
            </a:r>
            <a:r>
              <a:rPr lang="en-US" sz="1600" b="1" dirty="0" smtClean="0"/>
              <a:t>many other aspects of the operation of the business</a:t>
            </a:r>
            <a:r>
              <a:rPr lang="en-US" sz="1600" dirty="0" smtClean="0"/>
              <a:t> which need to be analysed by managers like how to reduce wastage or increase sales.</a:t>
            </a:r>
          </a:p>
          <a:p>
            <a:pPr marL="285750" indent="-285750">
              <a:spcAft>
                <a:spcPts val="600"/>
              </a:spcAft>
              <a:buClr>
                <a:srgbClr val="00B050"/>
              </a:buClr>
              <a:buFont typeface="Wingdings 3" panose="05040102010807070707" pitchFamily="18" charset="2"/>
              <a:buChar char=""/>
            </a:pPr>
            <a:r>
              <a:rPr lang="en-US" sz="1600" dirty="0" smtClean="0"/>
              <a:t>The charts here used have </a:t>
            </a:r>
            <a:r>
              <a:rPr lang="en-US" sz="1600" b="1" dirty="0" smtClean="0"/>
              <a:t>assumed that costs and revenues can be drawn on straight lines</a:t>
            </a:r>
            <a:r>
              <a:rPr lang="en-US" sz="1600" dirty="0" smtClean="0"/>
              <a:t>. This is not always the case, increasing output to the capacity of a factory may involve paying overtime to workers. This will make the variable cost line slope upwards as output expands. The company may have to offer discounts to increase sales for large orders which will cause the revenue line to slope less.</a:t>
            </a:r>
          </a:p>
        </p:txBody>
      </p:sp>
      <p:graphicFrame>
        <p:nvGraphicFramePr>
          <p:cNvPr id="10" name="Table 9"/>
          <p:cNvGraphicFramePr>
            <a:graphicFrameLocks noGrp="1"/>
          </p:cNvGraphicFramePr>
          <p:nvPr>
            <p:extLst>
              <p:ext uri="{D42A27DB-BD31-4B8C-83A1-F6EECF244321}">
                <p14:modId xmlns:p14="http://schemas.microsoft.com/office/powerpoint/2010/main" val="3788412184"/>
              </p:ext>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376" y="1196752"/>
            <a:ext cx="1750290"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6986817"/>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a:t>4.2.3 – Break-even Chart - Activity</a:t>
            </a:r>
          </a:p>
        </p:txBody>
      </p:sp>
      <p:sp>
        <p:nvSpPr>
          <p:cNvPr id="8" name="Rectangle 7"/>
          <p:cNvSpPr/>
          <p:nvPr/>
        </p:nvSpPr>
        <p:spPr>
          <a:xfrm>
            <a:off x="323850" y="3861048"/>
            <a:ext cx="6480398" cy="2400657"/>
          </a:xfrm>
          <a:prstGeom prst="rect">
            <a:avLst/>
          </a:prstGeom>
        </p:spPr>
        <p:txBody>
          <a:bodyPr wrap="square">
            <a:spAutoFit/>
          </a:bodyPr>
          <a:lstStyle/>
          <a:p>
            <a:pPr marL="284163" indent="-284163">
              <a:spcAft>
                <a:spcPts val="0"/>
              </a:spcAft>
              <a:buClr>
                <a:srgbClr val="00B050"/>
              </a:buClr>
              <a:buFont typeface="+mj-lt"/>
              <a:buAutoNum type="alphaLcParenR"/>
            </a:pPr>
            <a:r>
              <a:rPr lang="en-US" sz="1500" dirty="0" smtClean="0">
                <a:solidFill>
                  <a:srgbClr val="FF0000"/>
                </a:solidFill>
              </a:rPr>
              <a:t>Draw out this break-even graph and complete it using</a:t>
            </a:r>
          </a:p>
          <a:p>
            <a:pPr marL="630238" lvl="1" indent="-223838">
              <a:spcAft>
                <a:spcPts val="0"/>
              </a:spcAft>
              <a:buClr>
                <a:srgbClr val="00B050"/>
              </a:buClr>
              <a:buFont typeface="Arial" panose="020B0604020202020204" pitchFamily="34" charset="0"/>
              <a:buChar char="•"/>
            </a:pPr>
            <a:r>
              <a:rPr lang="en-US" sz="1500" dirty="0">
                <a:solidFill>
                  <a:srgbClr val="FF0000"/>
                </a:solidFill>
              </a:rPr>
              <a:t>Fixed Costs = $</a:t>
            </a:r>
            <a:r>
              <a:rPr lang="en-US" sz="1500" dirty="0" smtClean="0">
                <a:solidFill>
                  <a:srgbClr val="FF0000"/>
                </a:solidFill>
              </a:rPr>
              <a:t>6000</a:t>
            </a:r>
          </a:p>
          <a:p>
            <a:pPr marL="630238" lvl="1" indent="-223838">
              <a:spcAft>
                <a:spcPts val="0"/>
              </a:spcAft>
              <a:buClr>
                <a:srgbClr val="00B050"/>
              </a:buClr>
              <a:buFont typeface="Arial" panose="020B0604020202020204" pitchFamily="34" charset="0"/>
              <a:buChar char="•"/>
            </a:pPr>
            <a:r>
              <a:rPr lang="en-US" sz="1500" dirty="0" smtClean="0">
                <a:solidFill>
                  <a:srgbClr val="FF0000"/>
                </a:solidFill>
              </a:rPr>
              <a:t>Variable costs per unit = $1</a:t>
            </a:r>
          </a:p>
          <a:p>
            <a:pPr marL="630238" lvl="1" indent="-223838">
              <a:spcAft>
                <a:spcPts val="0"/>
              </a:spcAft>
              <a:buClr>
                <a:srgbClr val="00B050"/>
              </a:buClr>
              <a:buFont typeface="Arial" panose="020B0604020202020204" pitchFamily="34" charset="0"/>
              <a:buChar char="•"/>
            </a:pPr>
            <a:r>
              <a:rPr lang="en-US" sz="1500" dirty="0" smtClean="0">
                <a:solidFill>
                  <a:srgbClr val="FF0000"/>
                </a:solidFill>
              </a:rPr>
              <a:t>Selling price = $2</a:t>
            </a:r>
          </a:p>
          <a:p>
            <a:pPr marL="630238" lvl="1" indent="-223838">
              <a:spcAft>
                <a:spcPts val="0"/>
              </a:spcAft>
              <a:buClr>
                <a:srgbClr val="00B050"/>
              </a:buClr>
              <a:buFont typeface="Arial" panose="020B0604020202020204" pitchFamily="34" charset="0"/>
              <a:buChar char="•"/>
            </a:pPr>
            <a:r>
              <a:rPr lang="en-US" sz="1500" dirty="0" smtClean="0">
                <a:solidFill>
                  <a:srgbClr val="FF0000"/>
                </a:solidFill>
              </a:rPr>
              <a:t>Label all the lines and </a:t>
            </a:r>
            <a:r>
              <a:rPr lang="en-US" sz="1500" dirty="0">
                <a:solidFill>
                  <a:srgbClr val="FF0000"/>
                </a:solidFill>
              </a:rPr>
              <a:t>axis. the following information</a:t>
            </a:r>
            <a:r>
              <a:rPr lang="en-US" sz="1500" dirty="0" smtClean="0">
                <a:solidFill>
                  <a:srgbClr val="FF0000"/>
                </a:solidFill>
              </a:rPr>
              <a:t>.</a:t>
            </a:r>
          </a:p>
          <a:p>
            <a:pPr marL="284163" indent="-284163">
              <a:spcAft>
                <a:spcPts val="0"/>
              </a:spcAft>
              <a:buClr>
                <a:srgbClr val="00B050"/>
              </a:buClr>
              <a:buFont typeface="+mj-lt"/>
              <a:buAutoNum type="alphaLcParenR"/>
            </a:pPr>
            <a:r>
              <a:rPr lang="en-US" sz="1500" dirty="0" smtClean="0">
                <a:solidFill>
                  <a:srgbClr val="FF0000"/>
                </a:solidFill>
              </a:rPr>
              <a:t>Identify from the chart: the break-even level of output; the current safety margin; the level of profit at an output of 9000.</a:t>
            </a:r>
          </a:p>
          <a:p>
            <a:pPr marL="284163" indent="-284163">
              <a:spcAft>
                <a:spcPts val="0"/>
              </a:spcAft>
              <a:buClr>
                <a:srgbClr val="00B050"/>
              </a:buClr>
              <a:buFont typeface="+mj-lt"/>
              <a:buAutoNum type="alphaLcParenR"/>
            </a:pPr>
            <a:r>
              <a:rPr lang="en-US" sz="1500" dirty="0" smtClean="0">
                <a:solidFill>
                  <a:srgbClr val="FF0000"/>
                </a:solidFill>
              </a:rPr>
              <a:t>Explain what would happen to the profit at output of 9000 units and the break-even point of production if the selling price was increased to $3</a:t>
            </a:r>
          </a:p>
          <a:p>
            <a:pPr marL="284163" indent="-284163">
              <a:spcAft>
                <a:spcPts val="0"/>
              </a:spcAft>
              <a:buClr>
                <a:srgbClr val="00B050"/>
              </a:buClr>
              <a:buFont typeface="+mj-lt"/>
              <a:buAutoNum type="alphaLcParenR"/>
            </a:pPr>
            <a:r>
              <a:rPr lang="en-US" sz="1500" dirty="0" smtClean="0">
                <a:solidFill>
                  <a:srgbClr val="FF0000"/>
                </a:solidFill>
              </a:rPr>
              <a:t>Explain why the business might decide </a:t>
            </a:r>
            <a:r>
              <a:rPr lang="en-US" sz="1500" b="1" dirty="0" smtClean="0">
                <a:solidFill>
                  <a:srgbClr val="FF0000"/>
                </a:solidFill>
              </a:rPr>
              <a:t>not</a:t>
            </a:r>
            <a:r>
              <a:rPr lang="en-US" sz="1500" dirty="0" smtClean="0">
                <a:solidFill>
                  <a:srgbClr val="FF0000"/>
                </a:solidFill>
              </a:rPr>
              <a:t> to increase the price to $3.</a:t>
            </a:r>
          </a:p>
        </p:txBody>
      </p:sp>
      <p:sp>
        <p:nvSpPr>
          <p:cNvPr id="56" name="Rectangle 55"/>
          <p:cNvSpPr/>
          <p:nvPr/>
        </p:nvSpPr>
        <p:spPr>
          <a:xfrm>
            <a:off x="323850" y="1146230"/>
            <a:ext cx="6408390" cy="338554"/>
          </a:xfrm>
          <a:prstGeom prst="rect">
            <a:avLst/>
          </a:prstGeom>
        </p:spPr>
        <p:txBody>
          <a:bodyPr wrap="square">
            <a:spAutoFit/>
          </a:bodyPr>
          <a:lstStyle/>
          <a:p>
            <a:pPr>
              <a:spcAft>
                <a:spcPts val="600"/>
              </a:spcAft>
              <a:buClr>
                <a:srgbClr val="00B050"/>
              </a:buClr>
            </a:pPr>
            <a:r>
              <a:rPr lang="en-US" sz="1600" b="1" dirty="0" smtClean="0">
                <a:solidFill>
                  <a:srgbClr val="FF0000"/>
                </a:solidFill>
              </a:rPr>
              <a:t>Activity</a:t>
            </a:r>
            <a:r>
              <a:rPr lang="en-US" sz="1600" dirty="0" smtClean="0">
                <a:solidFill>
                  <a:srgbClr val="FF0000"/>
                </a:solidFill>
              </a:rPr>
              <a:t> – Using a break-even analysis</a:t>
            </a:r>
          </a:p>
        </p:txBody>
      </p:sp>
      <p:grpSp>
        <p:nvGrpSpPr>
          <p:cNvPr id="12" name="Group 11"/>
          <p:cNvGrpSpPr/>
          <p:nvPr/>
        </p:nvGrpSpPr>
        <p:grpSpPr>
          <a:xfrm>
            <a:off x="395536" y="1484784"/>
            <a:ext cx="6415510" cy="2288950"/>
            <a:chOff x="467544" y="2004146"/>
            <a:chExt cx="6192688" cy="2288950"/>
          </a:xfrm>
        </p:grpSpPr>
        <p:grpSp>
          <p:nvGrpSpPr>
            <p:cNvPr id="11" name="Group 10"/>
            <p:cNvGrpSpPr/>
            <p:nvPr/>
          </p:nvGrpSpPr>
          <p:grpSpPr>
            <a:xfrm>
              <a:off x="467544" y="2004146"/>
              <a:ext cx="6192688" cy="2288950"/>
              <a:chOff x="395536" y="2136556"/>
              <a:chExt cx="6192689" cy="2984585"/>
            </a:xfrm>
          </p:grpSpPr>
          <p:grpSp>
            <p:nvGrpSpPr>
              <p:cNvPr id="35" name="Group 34"/>
              <p:cNvGrpSpPr/>
              <p:nvPr/>
            </p:nvGrpSpPr>
            <p:grpSpPr>
              <a:xfrm>
                <a:off x="395536" y="2186352"/>
                <a:ext cx="6192689" cy="2934789"/>
                <a:chOff x="369820" y="3048055"/>
                <a:chExt cx="8404363" cy="3477289"/>
              </a:xfrm>
            </p:grpSpPr>
            <p:sp>
              <p:nvSpPr>
                <p:cNvPr id="36" name="Rectangle 35"/>
                <p:cNvSpPr/>
                <p:nvPr/>
              </p:nvSpPr>
              <p:spPr>
                <a:xfrm>
                  <a:off x="369820" y="3048055"/>
                  <a:ext cx="8404363" cy="347728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Connector 36"/>
                <p:cNvCxnSpPr/>
                <p:nvPr/>
              </p:nvCxnSpPr>
              <p:spPr>
                <a:xfrm>
                  <a:off x="1403648" y="3212976"/>
                  <a:ext cx="0" cy="27363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1403648" y="5949280"/>
                  <a:ext cx="5824264" cy="838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1403648" y="5076800"/>
                  <a:ext cx="5824264" cy="838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1047341" y="4745375"/>
                  <a:ext cx="356306" cy="1276343"/>
                </a:xfrm>
                <a:prstGeom prst="rect">
                  <a:avLst/>
                </a:prstGeom>
                <a:noFill/>
              </p:spPr>
              <p:txBody>
                <a:bodyPr wrap="square" rtlCol="0">
                  <a:spAutoFit/>
                </a:bodyPr>
                <a:lstStyle/>
                <a:p>
                  <a:pPr algn="r"/>
                  <a:r>
                    <a:rPr lang="en-US" sz="1100" b="1" dirty="0" smtClean="0"/>
                    <a:t>F</a:t>
                  </a:r>
                </a:p>
                <a:p>
                  <a:pPr algn="r"/>
                  <a:endParaRPr lang="en-US" sz="1100" b="1" dirty="0" smtClean="0"/>
                </a:p>
                <a:p>
                  <a:pPr algn="r"/>
                  <a:endParaRPr lang="en-US" sz="1100" b="1" dirty="0"/>
                </a:p>
                <a:p>
                  <a:pPr algn="r"/>
                  <a:endParaRPr lang="en-US" sz="900" b="1" dirty="0" smtClean="0"/>
                </a:p>
                <a:p>
                  <a:pPr algn="r"/>
                  <a:endParaRPr lang="en-US" sz="1100" b="1" dirty="0"/>
                </a:p>
                <a:p>
                  <a:pPr algn="r"/>
                  <a:r>
                    <a:rPr lang="en-US" sz="1100" b="1" dirty="0" smtClean="0"/>
                    <a:t>0</a:t>
                  </a:r>
                  <a:endParaRPr lang="en-US" sz="1050" b="1" dirty="0"/>
                </a:p>
              </p:txBody>
            </p:sp>
            <p:cxnSp>
              <p:nvCxnSpPr>
                <p:cNvPr id="43" name="Straight Connector 42"/>
                <p:cNvCxnSpPr/>
                <p:nvPr/>
              </p:nvCxnSpPr>
              <p:spPr>
                <a:xfrm flipH="1">
                  <a:off x="1403651" y="3240627"/>
                  <a:ext cx="6002379" cy="2708653"/>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1420912" y="3752539"/>
                  <a:ext cx="5913110" cy="133264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1403648" y="5947433"/>
                  <a:ext cx="6197832" cy="328203"/>
                </a:xfrm>
                <a:prstGeom prst="rect">
                  <a:avLst/>
                </a:prstGeom>
                <a:noFill/>
              </p:spPr>
              <p:txBody>
                <a:bodyPr wrap="square" rtlCol="0">
                  <a:spAutoFit/>
                </a:bodyPr>
                <a:lstStyle/>
                <a:p>
                  <a:pPr algn="r"/>
                  <a:r>
                    <a:rPr lang="en-US" sz="1200" dirty="0" smtClean="0"/>
                    <a:t>1500           3000         4500         6000         7500         9000</a:t>
                  </a:r>
                </a:p>
              </p:txBody>
            </p:sp>
            <p:sp>
              <p:nvSpPr>
                <p:cNvPr id="48" name="TextBox 47"/>
                <p:cNvSpPr txBox="1"/>
                <p:nvPr/>
              </p:nvSpPr>
              <p:spPr>
                <a:xfrm>
                  <a:off x="7210581" y="4856623"/>
                  <a:ext cx="1244709" cy="309969"/>
                </a:xfrm>
                <a:prstGeom prst="rect">
                  <a:avLst/>
                </a:prstGeom>
                <a:noFill/>
              </p:spPr>
              <p:txBody>
                <a:bodyPr wrap="square" rtlCol="0">
                  <a:spAutoFit/>
                </a:bodyPr>
                <a:lstStyle/>
                <a:p>
                  <a:r>
                    <a:rPr lang="en-US" sz="1100" b="1" dirty="0" smtClean="0"/>
                    <a:t>Fixed Cost</a:t>
                  </a:r>
                  <a:endParaRPr lang="en-US" sz="1100" b="1" dirty="0"/>
                </a:p>
              </p:txBody>
            </p:sp>
            <p:cxnSp>
              <p:nvCxnSpPr>
                <p:cNvPr id="50" name="Straight Connector 49"/>
                <p:cNvCxnSpPr/>
                <p:nvPr/>
              </p:nvCxnSpPr>
              <p:spPr>
                <a:xfrm flipV="1">
                  <a:off x="5256077" y="4183088"/>
                  <a:ext cx="0" cy="1774577"/>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080407" y="3240627"/>
                  <a:ext cx="2859745" cy="328203"/>
                </a:xfrm>
                <a:prstGeom prst="rect">
                  <a:avLst/>
                </a:prstGeom>
                <a:noFill/>
              </p:spPr>
              <p:txBody>
                <a:bodyPr wrap="square" rtlCol="0">
                  <a:spAutoFit/>
                </a:bodyPr>
                <a:lstStyle/>
                <a:p>
                  <a:pPr algn="r"/>
                  <a:r>
                    <a:rPr lang="en-US" sz="1200" dirty="0" smtClean="0"/>
                    <a:t>Current Production Level</a:t>
                  </a:r>
                </a:p>
              </p:txBody>
            </p:sp>
            <p:sp>
              <p:nvSpPr>
                <p:cNvPr id="59" name="TextBox 58"/>
                <p:cNvSpPr txBox="1"/>
                <p:nvPr/>
              </p:nvSpPr>
              <p:spPr>
                <a:xfrm>
                  <a:off x="4269872" y="6141465"/>
                  <a:ext cx="302128" cy="364670"/>
                </a:xfrm>
                <a:prstGeom prst="rect">
                  <a:avLst/>
                </a:prstGeom>
                <a:noFill/>
              </p:spPr>
              <p:txBody>
                <a:bodyPr wrap="square" rtlCol="0">
                  <a:spAutoFit/>
                </a:bodyPr>
                <a:lstStyle/>
                <a:p>
                  <a:pPr algn="r"/>
                  <a:r>
                    <a:rPr lang="en-US" sz="1400" b="1" dirty="0" smtClean="0"/>
                    <a:t>?</a:t>
                  </a:r>
                </a:p>
              </p:txBody>
            </p:sp>
          </p:grpSp>
          <p:sp>
            <p:nvSpPr>
              <p:cNvPr id="34" name="TextBox 33"/>
              <p:cNvSpPr txBox="1"/>
              <p:nvPr/>
            </p:nvSpPr>
            <p:spPr>
              <a:xfrm>
                <a:off x="5552482" y="2136556"/>
                <a:ext cx="201349" cy="401314"/>
              </a:xfrm>
              <a:prstGeom prst="rect">
                <a:avLst/>
              </a:prstGeom>
              <a:noFill/>
            </p:spPr>
            <p:txBody>
              <a:bodyPr wrap="square" rtlCol="0">
                <a:spAutoFit/>
              </a:bodyPr>
              <a:lstStyle/>
              <a:p>
                <a:pPr algn="r"/>
                <a:r>
                  <a:rPr lang="en-US" sz="1400" b="1" dirty="0" smtClean="0"/>
                  <a:t>?</a:t>
                </a:r>
                <a:endParaRPr lang="en-US" sz="1050" b="1" dirty="0"/>
              </a:p>
            </p:txBody>
          </p:sp>
          <p:cxnSp>
            <p:nvCxnSpPr>
              <p:cNvPr id="51" name="Straight Connector 50"/>
              <p:cNvCxnSpPr/>
              <p:nvPr/>
            </p:nvCxnSpPr>
            <p:spPr>
              <a:xfrm flipV="1">
                <a:off x="4716016" y="2780928"/>
                <a:ext cx="0" cy="1852464"/>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779912" y="2619513"/>
                <a:ext cx="864096" cy="16141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sp>
          <p:nvSpPr>
            <p:cNvPr id="63" name="TextBox 62"/>
            <p:cNvSpPr txBox="1"/>
            <p:nvPr/>
          </p:nvSpPr>
          <p:spPr>
            <a:xfrm rot="16200000">
              <a:off x="952806" y="2655706"/>
              <a:ext cx="201349" cy="307777"/>
            </a:xfrm>
            <a:prstGeom prst="rect">
              <a:avLst/>
            </a:prstGeom>
            <a:noFill/>
          </p:spPr>
          <p:txBody>
            <a:bodyPr wrap="square" rtlCol="0">
              <a:spAutoFit/>
            </a:bodyPr>
            <a:lstStyle/>
            <a:p>
              <a:pPr algn="r"/>
              <a:r>
                <a:rPr lang="en-US" sz="1400" b="1" dirty="0" smtClean="0"/>
                <a:t>?</a:t>
              </a:r>
              <a:endParaRPr lang="en-US" sz="1050" b="1" dirty="0"/>
            </a:p>
          </p:txBody>
        </p:sp>
        <p:sp>
          <p:nvSpPr>
            <p:cNvPr id="64" name="TextBox 63"/>
            <p:cNvSpPr txBox="1"/>
            <p:nvPr/>
          </p:nvSpPr>
          <p:spPr>
            <a:xfrm>
              <a:off x="5620771" y="2363692"/>
              <a:ext cx="201349" cy="307777"/>
            </a:xfrm>
            <a:prstGeom prst="rect">
              <a:avLst/>
            </a:prstGeom>
            <a:noFill/>
          </p:spPr>
          <p:txBody>
            <a:bodyPr wrap="square" rtlCol="0">
              <a:spAutoFit/>
            </a:bodyPr>
            <a:lstStyle/>
            <a:p>
              <a:pPr algn="r"/>
              <a:r>
                <a:rPr lang="en-US" sz="1400" b="1" dirty="0" smtClean="0"/>
                <a:t>?</a:t>
              </a:r>
              <a:endParaRPr lang="en-US" sz="1050" b="1" dirty="0"/>
            </a:p>
          </p:txBody>
        </p:sp>
      </p:grpSp>
      <p:graphicFrame>
        <p:nvGraphicFramePr>
          <p:cNvPr id="30" name="Table 29"/>
          <p:cNvGraphicFramePr>
            <a:graphicFrameLocks noGrp="1"/>
          </p:cNvGraphicFramePr>
          <p:nvPr>
            <p:extLst>
              <p:ext uri="{D42A27DB-BD31-4B8C-83A1-F6EECF244321}">
                <p14:modId xmlns:p14="http://schemas.microsoft.com/office/powerpoint/2010/main" val="3788412184"/>
              </p:ext>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376" y="1196752"/>
            <a:ext cx="1750290"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2538435"/>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000" dirty="0"/>
              <a:t>4.2.3 – Break-even Chart – Revision Summary</a:t>
            </a:r>
          </a:p>
        </p:txBody>
      </p:sp>
      <p:sp>
        <p:nvSpPr>
          <p:cNvPr id="56" name="Rectangle 55"/>
          <p:cNvSpPr/>
          <p:nvPr/>
        </p:nvSpPr>
        <p:spPr>
          <a:xfrm>
            <a:off x="323850" y="1146230"/>
            <a:ext cx="8496300" cy="400110"/>
          </a:xfrm>
          <a:prstGeom prst="rect">
            <a:avLst/>
          </a:prstGeom>
        </p:spPr>
        <p:txBody>
          <a:bodyPr wrap="square">
            <a:spAutoFit/>
          </a:bodyPr>
          <a:lstStyle/>
          <a:p>
            <a:pPr>
              <a:spcAft>
                <a:spcPts val="600"/>
              </a:spcAft>
              <a:buClr>
                <a:srgbClr val="00B050"/>
              </a:buClr>
            </a:pPr>
            <a:r>
              <a:rPr lang="en-US" sz="2000" b="1" dirty="0" smtClean="0"/>
              <a:t>Revision Summary </a:t>
            </a:r>
            <a:r>
              <a:rPr lang="en-US" sz="2000" dirty="0" smtClean="0"/>
              <a:t>– Uses and limitations of a break-even chart</a:t>
            </a:r>
          </a:p>
        </p:txBody>
      </p:sp>
      <p:grpSp>
        <p:nvGrpSpPr>
          <p:cNvPr id="100" name="Group 99"/>
          <p:cNvGrpSpPr/>
          <p:nvPr/>
        </p:nvGrpSpPr>
        <p:grpSpPr>
          <a:xfrm>
            <a:off x="423821" y="4964726"/>
            <a:ext cx="3486348" cy="1531733"/>
            <a:chOff x="423821" y="4992525"/>
            <a:chExt cx="3486348" cy="1531733"/>
          </a:xfrm>
        </p:grpSpPr>
        <p:sp>
          <p:nvSpPr>
            <p:cNvPr id="28" name="Rounded Rectangle 27"/>
            <p:cNvSpPr/>
            <p:nvPr/>
          </p:nvSpPr>
          <p:spPr>
            <a:xfrm>
              <a:off x="423821" y="5809169"/>
              <a:ext cx="1771915" cy="715089"/>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dirty="0" smtClean="0"/>
                <a:t>Assume no inventories</a:t>
              </a:r>
              <a:endParaRPr lang="en-US" dirty="0"/>
            </a:p>
          </p:txBody>
        </p:sp>
        <p:cxnSp>
          <p:nvCxnSpPr>
            <p:cNvPr id="29" name="Straight Arrow Connector 28"/>
            <p:cNvCxnSpPr>
              <a:stCxn id="60" idx="1"/>
              <a:endCxn id="28" idx="0"/>
            </p:cNvCxnSpPr>
            <p:nvPr/>
          </p:nvCxnSpPr>
          <p:spPr>
            <a:xfrm flipH="1">
              <a:off x="1309779" y="4992525"/>
              <a:ext cx="2600390" cy="816644"/>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02" name="Group 101"/>
          <p:cNvGrpSpPr/>
          <p:nvPr/>
        </p:nvGrpSpPr>
        <p:grpSpPr>
          <a:xfrm>
            <a:off x="4336161" y="5157192"/>
            <a:ext cx="2131345" cy="1368152"/>
            <a:chOff x="4336161" y="5184991"/>
            <a:chExt cx="2131345" cy="1368152"/>
          </a:xfrm>
        </p:grpSpPr>
        <p:sp>
          <p:nvSpPr>
            <p:cNvPr id="31" name="Rounded Rectangle 30"/>
            <p:cNvSpPr/>
            <p:nvPr/>
          </p:nvSpPr>
          <p:spPr>
            <a:xfrm>
              <a:off x="4336161" y="5838054"/>
              <a:ext cx="2131345" cy="715089"/>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dirty="0" smtClean="0"/>
                <a:t>Fixed costs not always constant</a:t>
              </a:r>
              <a:endParaRPr lang="en-US" dirty="0"/>
            </a:p>
          </p:txBody>
        </p:sp>
        <p:cxnSp>
          <p:nvCxnSpPr>
            <p:cNvPr id="33" name="Straight Arrow Connector 32"/>
            <p:cNvCxnSpPr>
              <a:stCxn id="60" idx="2"/>
              <a:endCxn id="31" idx="0"/>
            </p:cNvCxnSpPr>
            <p:nvPr/>
          </p:nvCxnSpPr>
          <p:spPr>
            <a:xfrm>
              <a:off x="4691134" y="5184991"/>
              <a:ext cx="710700" cy="653063"/>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03" name="Group 102"/>
          <p:cNvGrpSpPr/>
          <p:nvPr/>
        </p:nvGrpSpPr>
        <p:grpSpPr>
          <a:xfrm>
            <a:off x="5472098" y="4964726"/>
            <a:ext cx="3348051" cy="1545903"/>
            <a:chOff x="5472098" y="4992525"/>
            <a:chExt cx="3348051" cy="1545903"/>
          </a:xfrm>
        </p:grpSpPr>
        <p:sp>
          <p:nvSpPr>
            <p:cNvPr id="45" name="Rounded Rectangle 44"/>
            <p:cNvSpPr/>
            <p:nvPr/>
          </p:nvSpPr>
          <p:spPr>
            <a:xfrm>
              <a:off x="6776714" y="5823339"/>
              <a:ext cx="2043435" cy="715089"/>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dirty="0" smtClean="0"/>
                <a:t>Concentrate on break-even</a:t>
              </a:r>
              <a:endParaRPr lang="en-US" dirty="0"/>
            </a:p>
          </p:txBody>
        </p:sp>
        <p:cxnSp>
          <p:nvCxnSpPr>
            <p:cNvPr id="47" name="Straight Arrow Connector 46"/>
            <p:cNvCxnSpPr>
              <a:stCxn id="60" idx="3"/>
              <a:endCxn id="45" idx="0"/>
            </p:cNvCxnSpPr>
            <p:nvPr/>
          </p:nvCxnSpPr>
          <p:spPr>
            <a:xfrm>
              <a:off x="5472098" y="4992525"/>
              <a:ext cx="2326334" cy="830814"/>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97" name="Group 96"/>
          <p:cNvGrpSpPr/>
          <p:nvPr/>
        </p:nvGrpSpPr>
        <p:grpSpPr>
          <a:xfrm>
            <a:off x="5485857" y="1911755"/>
            <a:ext cx="3334293" cy="1421679"/>
            <a:chOff x="5485857" y="1939554"/>
            <a:chExt cx="3334293" cy="1421679"/>
          </a:xfrm>
        </p:grpSpPr>
        <p:cxnSp>
          <p:nvCxnSpPr>
            <p:cNvPr id="66" name="Straight Arrow Connector 65"/>
            <p:cNvCxnSpPr>
              <a:stCxn id="52" idx="3"/>
              <a:endCxn id="67" idx="2"/>
            </p:cNvCxnSpPr>
            <p:nvPr/>
          </p:nvCxnSpPr>
          <p:spPr>
            <a:xfrm flipV="1">
              <a:off x="5485857" y="2722747"/>
              <a:ext cx="2290338" cy="638486"/>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7" name="Rounded Rectangle 66"/>
            <p:cNvSpPr/>
            <p:nvPr/>
          </p:nvSpPr>
          <p:spPr>
            <a:xfrm>
              <a:off x="6732240" y="1939554"/>
              <a:ext cx="2087910" cy="783193"/>
            </a:xfrm>
            <a:prstGeom prst="roundRect">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tIns="45720" rIns="45720" bIns="45720" rtlCol="0" anchor="ctr">
              <a:spAutoFit/>
            </a:bodyPr>
            <a:lstStyle/>
            <a:p>
              <a:pPr algn="ctr"/>
              <a:r>
                <a:rPr lang="en-US" sz="2000" dirty="0" smtClean="0">
                  <a:solidFill>
                    <a:schemeClr val="tx1"/>
                  </a:solidFill>
                  <a:latin typeface="Calibri" panose="020F0502020204030204" pitchFamily="34" charset="0"/>
                </a:rPr>
                <a:t>Show area of profit and loss</a:t>
              </a:r>
              <a:endParaRPr lang="en-US" sz="2000" dirty="0">
                <a:solidFill>
                  <a:schemeClr val="tx1"/>
                </a:solidFill>
                <a:latin typeface="Calibri" panose="020F0502020204030204" pitchFamily="34" charset="0"/>
              </a:endParaRPr>
            </a:p>
          </p:txBody>
        </p:sp>
      </p:grpSp>
      <p:grpSp>
        <p:nvGrpSpPr>
          <p:cNvPr id="94" name="Group 93"/>
          <p:cNvGrpSpPr/>
          <p:nvPr/>
        </p:nvGrpSpPr>
        <p:grpSpPr>
          <a:xfrm>
            <a:off x="395536" y="1911755"/>
            <a:ext cx="3528392" cy="1421679"/>
            <a:chOff x="395536" y="1939554"/>
            <a:chExt cx="3528392" cy="1421679"/>
          </a:xfrm>
        </p:grpSpPr>
        <p:cxnSp>
          <p:nvCxnSpPr>
            <p:cNvPr id="70" name="Straight Arrow Connector 69"/>
            <p:cNvCxnSpPr>
              <a:stCxn id="52" idx="1"/>
              <a:endCxn id="71" idx="2"/>
            </p:cNvCxnSpPr>
            <p:nvPr/>
          </p:nvCxnSpPr>
          <p:spPr>
            <a:xfrm flipH="1" flipV="1">
              <a:off x="1475656" y="2722747"/>
              <a:ext cx="2448272" cy="638486"/>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1" name="Rounded Rectangle 70"/>
            <p:cNvSpPr/>
            <p:nvPr/>
          </p:nvSpPr>
          <p:spPr>
            <a:xfrm>
              <a:off x="395536" y="1939554"/>
              <a:ext cx="2160240" cy="783193"/>
            </a:xfrm>
            <a:prstGeom prst="roundRect">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2000" dirty="0" smtClean="0">
                  <a:solidFill>
                    <a:schemeClr val="tx1"/>
                  </a:solidFill>
                  <a:latin typeface="Calibri" panose="020F0502020204030204" pitchFamily="34" charset="0"/>
                </a:rPr>
                <a:t>Show break-even output</a:t>
              </a:r>
              <a:endParaRPr lang="en-US" sz="2000" dirty="0">
                <a:solidFill>
                  <a:schemeClr val="tx1"/>
                </a:solidFill>
                <a:latin typeface="Calibri" panose="020F0502020204030204" pitchFamily="34" charset="0"/>
              </a:endParaRPr>
            </a:p>
          </p:txBody>
        </p:sp>
      </p:grpSp>
      <p:grpSp>
        <p:nvGrpSpPr>
          <p:cNvPr id="95" name="Group 94"/>
          <p:cNvGrpSpPr/>
          <p:nvPr/>
        </p:nvGrpSpPr>
        <p:grpSpPr>
          <a:xfrm>
            <a:off x="2803531" y="1911755"/>
            <a:ext cx="1901362" cy="1229213"/>
            <a:chOff x="2803531" y="1939554"/>
            <a:chExt cx="1901362" cy="1229213"/>
          </a:xfrm>
        </p:grpSpPr>
        <p:cxnSp>
          <p:nvCxnSpPr>
            <p:cNvPr id="74" name="Straight Arrow Connector 73"/>
            <p:cNvCxnSpPr>
              <a:stCxn id="52" idx="0"/>
              <a:endCxn id="75" idx="2"/>
            </p:cNvCxnSpPr>
            <p:nvPr/>
          </p:nvCxnSpPr>
          <p:spPr>
            <a:xfrm flipH="1" flipV="1">
              <a:off x="3559615" y="2722747"/>
              <a:ext cx="1145278" cy="446020"/>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5" name="Rounded Rectangle 74"/>
            <p:cNvSpPr/>
            <p:nvPr/>
          </p:nvSpPr>
          <p:spPr>
            <a:xfrm>
              <a:off x="2803531" y="1939554"/>
              <a:ext cx="1512168" cy="783193"/>
            </a:xfrm>
            <a:prstGeom prst="roundRect">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tIns="45720" rIns="45720" bIns="45720" rtlCol="0" anchor="ctr">
              <a:spAutoFit/>
            </a:bodyPr>
            <a:lstStyle/>
            <a:p>
              <a:pPr algn="ctr"/>
              <a:r>
                <a:rPr lang="en-US" sz="2000" dirty="0" smtClean="0">
                  <a:solidFill>
                    <a:schemeClr val="tx1"/>
                  </a:solidFill>
                  <a:latin typeface="Calibri" panose="020F0502020204030204" pitchFamily="34" charset="0"/>
                </a:rPr>
                <a:t>Show safety margin</a:t>
              </a:r>
              <a:endParaRPr lang="en-US" sz="2000" dirty="0">
                <a:solidFill>
                  <a:schemeClr val="tx1"/>
                </a:solidFill>
                <a:latin typeface="Calibri" panose="020F0502020204030204" pitchFamily="34" charset="0"/>
              </a:endParaRPr>
            </a:p>
          </p:txBody>
        </p:sp>
      </p:grpSp>
      <p:grpSp>
        <p:nvGrpSpPr>
          <p:cNvPr id="96" name="Group 95"/>
          <p:cNvGrpSpPr/>
          <p:nvPr/>
        </p:nvGrpSpPr>
        <p:grpSpPr>
          <a:xfrm>
            <a:off x="4563454" y="1911755"/>
            <a:ext cx="1921032" cy="1229213"/>
            <a:chOff x="4563454" y="1939554"/>
            <a:chExt cx="1921032" cy="1229213"/>
          </a:xfrm>
        </p:grpSpPr>
        <p:cxnSp>
          <p:nvCxnSpPr>
            <p:cNvPr id="78" name="Straight Arrow Connector 77"/>
            <p:cNvCxnSpPr>
              <a:stCxn id="52" idx="0"/>
              <a:endCxn id="79" idx="2"/>
            </p:cNvCxnSpPr>
            <p:nvPr/>
          </p:nvCxnSpPr>
          <p:spPr>
            <a:xfrm flipV="1">
              <a:off x="4704893" y="2722747"/>
              <a:ext cx="819077" cy="446020"/>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9" name="Rounded Rectangle 78"/>
            <p:cNvSpPr/>
            <p:nvPr/>
          </p:nvSpPr>
          <p:spPr>
            <a:xfrm>
              <a:off x="4563454" y="1939554"/>
              <a:ext cx="1921032" cy="783193"/>
            </a:xfrm>
            <a:prstGeom prst="roundRect">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tIns="45720" rIns="45720" bIns="45720" rtlCol="0" anchor="ctr">
              <a:spAutoFit/>
            </a:bodyPr>
            <a:lstStyle/>
            <a:p>
              <a:pPr algn="ctr"/>
              <a:r>
                <a:rPr lang="en-US" sz="2000" dirty="0" smtClean="0">
                  <a:solidFill>
                    <a:schemeClr val="tx1"/>
                  </a:solidFill>
                  <a:latin typeface="Calibri" panose="020F0502020204030204" pitchFamily="34" charset="0"/>
                </a:rPr>
                <a:t>Help in decision making</a:t>
              </a:r>
              <a:endParaRPr lang="en-US" sz="2000" dirty="0">
                <a:solidFill>
                  <a:schemeClr val="tx1"/>
                </a:solidFill>
                <a:latin typeface="Calibri" panose="020F0502020204030204" pitchFamily="34" charset="0"/>
              </a:endParaRPr>
            </a:p>
          </p:txBody>
        </p:sp>
      </p:grpSp>
      <p:sp>
        <p:nvSpPr>
          <p:cNvPr id="80" name="TextBox 79"/>
          <p:cNvSpPr txBox="1"/>
          <p:nvPr/>
        </p:nvSpPr>
        <p:spPr>
          <a:xfrm>
            <a:off x="7626960" y="4352581"/>
            <a:ext cx="952436" cy="461665"/>
          </a:xfrm>
          <a:prstGeom prst="rect">
            <a:avLst/>
          </a:prstGeom>
          <a:solidFill>
            <a:srgbClr val="FFC000"/>
          </a:solidFill>
          <a:ln w="38100">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2400" dirty="0" smtClean="0"/>
              <a:t>Start</a:t>
            </a:r>
            <a:endParaRPr lang="en-US" sz="2400" dirty="0"/>
          </a:p>
        </p:txBody>
      </p:sp>
      <p:grpSp>
        <p:nvGrpSpPr>
          <p:cNvPr id="101" name="Group 100"/>
          <p:cNvGrpSpPr/>
          <p:nvPr/>
        </p:nvGrpSpPr>
        <p:grpSpPr>
          <a:xfrm>
            <a:off x="2391945" y="5157192"/>
            <a:ext cx="2299189" cy="1339267"/>
            <a:chOff x="2391945" y="5184991"/>
            <a:chExt cx="2299189" cy="1339267"/>
          </a:xfrm>
        </p:grpSpPr>
        <p:sp>
          <p:nvSpPr>
            <p:cNvPr id="81" name="Rounded Rectangle 80"/>
            <p:cNvSpPr/>
            <p:nvPr/>
          </p:nvSpPr>
          <p:spPr>
            <a:xfrm>
              <a:off x="2391945" y="5809169"/>
              <a:ext cx="1748007" cy="715089"/>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en-US" dirty="0" smtClean="0"/>
                <a:t>‘Straight line’ assumption</a:t>
              </a:r>
              <a:endParaRPr lang="en-US" dirty="0"/>
            </a:p>
          </p:txBody>
        </p:sp>
        <p:cxnSp>
          <p:nvCxnSpPr>
            <p:cNvPr id="82" name="Straight Arrow Connector 81"/>
            <p:cNvCxnSpPr>
              <a:stCxn id="60" idx="2"/>
              <a:endCxn id="81" idx="0"/>
            </p:cNvCxnSpPr>
            <p:nvPr/>
          </p:nvCxnSpPr>
          <p:spPr>
            <a:xfrm flipH="1">
              <a:off x="3265949" y="5184991"/>
              <a:ext cx="1425185" cy="624178"/>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99" name="Group 98"/>
          <p:cNvGrpSpPr/>
          <p:nvPr/>
        </p:nvGrpSpPr>
        <p:grpSpPr>
          <a:xfrm>
            <a:off x="3226092" y="3140968"/>
            <a:ext cx="2930084" cy="2016224"/>
            <a:chOff x="3226092" y="3168767"/>
            <a:chExt cx="2930084" cy="2016224"/>
          </a:xfrm>
        </p:grpSpPr>
        <p:grpSp>
          <p:nvGrpSpPr>
            <p:cNvPr id="55" name="Group 54"/>
            <p:cNvGrpSpPr/>
            <p:nvPr/>
          </p:nvGrpSpPr>
          <p:grpSpPr>
            <a:xfrm>
              <a:off x="3226092" y="3980173"/>
              <a:ext cx="2930084" cy="1204818"/>
              <a:chOff x="2602001" y="4382231"/>
              <a:chExt cx="4120020" cy="1577669"/>
            </a:xfrm>
            <a:effectLst>
              <a:outerShdw blurRad="50800" dist="38100" dir="2700000" algn="tl" rotWithShape="0">
                <a:prstClr val="black">
                  <a:alpha val="40000"/>
                </a:prstClr>
              </a:outerShdw>
            </a:effectLst>
          </p:grpSpPr>
          <p:sp>
            <p:nvSpPr>
              <p:cNvPr id="58" name="Rounded Rectangle 57"/>
              <p:cNvSpPr/>
              <p:nvPr/>
            </p:nvSpPr>
            <p:spPr>
              <a:xfrm>
                <a:off x="2602001" y="4382231"/>
                <a:ext cx="4120020" cy="504056"/>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BREAK-EVEN CHARTS</a:t>
                </a:r>
                <a:endParaRPr lang="en-US" dirty="0"/>
              </a:p>
            </p:txBody>
          </p:sp>
          <p:sp>
            <p:nvSpPr>
              <p:cNvPr id="60" name="Rounded Rectangle 59"/>
              <p:cNvSpPr/>
              <p:nvPr/>
            </p:nvSpPr>
            <p:spPr>
              <a:xfrm>
                <a:off x="3563888" y="5455844"/>
                <a:ext cx="2196244" cy="504056"/>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Limitations</a:t>
                </a:r>
                <a:endParaRPr lang="en-US" dirty="0"/>
              </a:p>
            </p:txBody>
          </p:sp>
          <p:cxnSp>
            <p:nvCxnSpPr>
              <p:cNvPr id="61" name="Straight Arrow Connector 60"/>
              <p:cNvCxnSpPr>
                <a:stCxn id="58" idx="2"/>
                <a:endCxn id="60" idx="0"/>
              </p:cNvCxnSpPr>
              <p:nvPr/>
            </p:nvCxnSpPr>
            <p:spPr>
              <a:xfrm>
                <a:off x="4662011" y="4886287"/>
                <a:ext cx="0" cy="569558"/>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98" name="Group 97"/>
            <p:cNvGrpSpPr/>
            <p:nvPr/>
          </p:nvGrpSpPr>
          <p:grpSpPr>
            <a:xfrm>
              <a:off x="3923928" y="3168767"/>
              <a:ext cx="1561929" cy="811406"/>
              <a:chOff x="3923928" y="3168767"/>
              <a:chExt cx="1561929" cy="811406"/>
            </a:xfrm>
          </p:grpSpPr>
          <p:sp>
            <p:nvSpPr>
              <p:cNvPr id="52" name="Rounded Rectangle 51"/>
              <p:cNvSpPr/>
              <p:nvPr/>
            </p:nvSpPr>
            <p:spPr>
              <a:xfrm>
                <a:off x="3923928" y="3168767"/>
                <a:ext cx="1561929" cy="384932"/>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Uses</a:t>
                </a:r>
                <a:endParaRPr lang="en-US" dirty="0"/>
              </a:p>
            </p:txBody>
          </p:sp>
          <p:cxnSp>
            <p:nvCxnSpPr>
              <p:cNvPr id="91" name="Straight Arrow Connector 90"/>
              <p:cNvCxnSpPr>
                <a:stCxn id="58" idx="0"/>
                <a:endCxn id="52" idx="2"/>
              </p:cNvCxnSpPr>
              <p:nvPr/>
            </p:nvCxnSpPr>
            <p:spPr>
              <a:xfrm flipV="1">
                <a:off x="4691134" y="3553699"/>
                <a:ext cx="13759" cy="426474"/>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171200050"/>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80"/>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fade">
                                      <p:cBhvr>
                                        <p:cTn id="7" dur="500"/>
                                        <p:tgtEl>
                                          <p:spTgt spid="9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4"/>
                                        </p:tgtEl>
                                        <p:attrNameLst>
                                          <p:attrName>style.visibility</p:attrName>
                                        </p:attrNameLst>
                                      </p:cBhvr>
                                      <p:to>
                                        <p:strVal val="visible"/>
                                      </p:to>
                                    </p:set>
                                    <p:animEffect transition="in" filter="fade">
                                      <p:cBhvr>
                                        <p:cTn id="12" dur="500"/>
                                        <p:tgtEl>
                                          <p:spTgt spid="9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fade">
                                      <p:cBhvr>
                                        <p:cTn id="17" dur="500"/>
                                        <p:tgtEl>
                                          <p:spTgt spid="9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6"/>
                                        </p:tgtEl>
                                        <p:attrNameLst>
                                          <p:attrName>style.visibility</p:attrName>
                                        </p:attrNameLst>
                                      </p:cBhvr>
                                      <p:to>
                                        <p:strVal val="visible"/>
                                      </p:to>
                                    </p:set>
                                    <p:animEffect transition="in" filter="fade">
                                      <p:cBhvr>
                                        <p:cTn id="22" dur="500"/>
                                        <p:tgtEl>
                                          <p:spTgt spid="9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7"/>
                                        </p:tgtEl>
                                        <p:attrNameLst>
                                          <p:attrName>style.visibility</p:attrName>
                                        </p:attrNameLst>
                                      </p:cBhvr>
                                      <p:to>
                                        <p:strVal val="visible"/>
                                      </p:to>
                                    </p:set>
                                    <p:animEffect transition="in" filter="fade">
                                      <p:cBhvr>
                                        <p:cTn id="27" dur="500"/>
                                        <p:tgtEl>
                                          <p:spTgt spid="9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0"/>
                                        </p:tgtEl>
                                        <p:attrNameLst>
                                          <p:attrName>style.visibility</p:attrName>
                                        </p:attrNameLst>
                                      </p:cBhvr>
                                      <p:to>
                                        <p:strVal val="visible"/>
                                      </p:to>
                                    </p:set>
                                    <p:animEffect transition="in" filter="fade">
                                      <p:cBhvr>
                                        <p:cTn id="32" dur="500"/>
                                        <p:tgtEl>
                                          <p:spTgt spid="10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1"/>
                                        </p:tgtEl>
                                        <p:attrNameLst>
                                          <p:attrName>style.visibility</p:attrName>
                                        </p:attrNameLst>
                                      </p:cBhvr>
                                      <p:to>
                                        <p:strVal val="visible"/>
                                      </p:to>
                                    </p:set>
                                    <p:animEffect transition="in" filter="fade">
                                      <p:cBhvr>
                                        <p:cTn id="37" dur="500"/>
                                        <p:tgtEl>
                                          <p:spTgt spid="10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2"/>
                                        </p:tgtEl>
                                        <p:attrNameLst>
                                          <p:attrName>style.visibility</p:attrName>
                                        </p:attrNameLst>
                                      </p:cBhvr>
                                      <p:to>
                                        <p:strVal val="visible"/>
                                      </p:to>
                                    </p:set>
                                    <p:animEffect transition="in" filter="fade">
                                      <p:cBhvr>
                                        <p:cTn id="42" dur="500"/>
                                        <p:tgtEl>
                                          <p:spTgt spid="10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03"/>
                                        </p:tgtEl>
                                        <p:attrNameLst>
                                          <p:attrName>style.visibility</p:attrName>
                                        </p:attrNameLst>
                                      </p:cBhvr>
                                      <p:to>
                                        <p:strVal val="visible"/>
                                      </p:to>
                                    </p:set>
                                    <p:animEffect transition="in" filter="fade">
                                      <p:cBhvr>
                                        <p:cTn id="47" dur="500"/>
                                        <p:tgtEl>
                                          <p:spTgt spid="103"/>
                                        </p:tgtEl>
                                      </p:cBhvr>
                                    </p:animEffect>
                                  </p:childTnLst>
                                </p:cTn>
                              </p:par>
                            </p:childTnLst>
                          </p:cTn>
                        </p:par>
                      </p:childTnLst>
                    </p:cTn>
                  </p:par>
                </p:childTnLst>
              </p:cTn>
              <p:nextCondLst>
                <p:cond evt="onClick" delay="0">
                  <p:tgtEl>
                    <p:spTgt spid="80"/>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600" dirty="0"/>
              <a:t>4.2.3 – Break-even - Calculation Method – Case Study</a:t>
            </a:r>
          </a:p>
        </p:txBody>
      </p:sp>
      <p:sp>
        <p:nvSpPr>
          <p:cNvPr id="8" name="Rectangle 7"/>
          <p:cNvSpPr/>
          <p:nvPr/>
        </p:nvSpPr>
        <p:spPr>
          <a:xfrm>
            <a:off x="323850" y="1124744"/>
            <a:ext cx="6509914" cy="5295809"/>
          </a:xfrm>
          <a:prstGeom prst="rect">
            <a:avLst/>
          </a:prstGeom>
        </p:spPr>
        <p:txBody>
          <a:bodyPr wrap="square">
            <a:spAutoFit/>
          </a:bodyPr>
          <a:lstStyle/>
          <a:p>
            <a:pPr marL="285750" indent="-285750">
              <a:spcAft>
                <a:spcPts val="300"/>
              </a:spcAft>
              <a:buClr>
                <a:srgbClr val="00B050"/>
              </a:buClr>
              <a:buFont typeface="Wingdings 3" panose="05040102010807070707" pitchFamily="18" charset="2"/>
              <a:buChar char=""/>
            </a:pPr>
            <a:r>
              <a:rPr lang="en-US" sz="1530" dirty="0" smtClean="0"/>
              <a:t>It is not always necessary to draw a Break-even chart in order to show the break-even point of production. We can use a calculation. Study the following example:</a:t>
            </a:r>
          </a:p>
          <a:p>
            <a:pPr marL="285750" indent="-285750">
              <a:spcAft>
                <a:spcPts val="300"/>
              </a:spcAft>
              <a:buClr>
                <a:srgbClr val="00B050"/>
              </a:buClr>
              <a:buFont typeface="Wingdings 3" panose="05040102010807070707" pitchFamily="18" charset="2"/>
              <a:buChar char=""/>
            </a:pPr>
            <a:r>
              <a:rPr lang="en-US" sz="1530" b="1" dirty="0" smtClean="0"/>
              <a:t>Case Study Example</a:t>
            </a:r>
            <a:r>
              <a:rPr lang="en-US" sz="1530" dirty="0" smtClean="0"/>
              <a:t> – Haifa Supplies Ltd make wooden desks. The selling price for each desk is $50. the variable costs of materials and production labour are $20. The weekly fixed costs are $6000.</a:t>
            </a:r>
          </a:p>
          <a:p>
            <a:pPr marL="285750" indent="-285750">
              <a:spcAft>
                <a:spcPts val="300"/>
              </a:spcAft>
              <a:buClr>
                <a:srgbClr val="00B050"/>
              </a:buClr>
              <a:buFont typeface="Wingdings 3" panose="05040102010807070707" pitchFamily="18" charset="2"/>
              <a:buChar char=""/>
            </a:pPr>
            <a:r>
              <a:rPr lang="en-US" sz="1530" dirty="0" smtClean="0"/>
              <a:t>What is the break-even level of production? It is necessary to calculate the </a:t>
            </a:r>
            <a:r>
              <a:rPr lang="en-US" sz="1530" b="1" dirty="0" smtClean="0"/>
              <a:t>Contribution</a:t>
            </a:r>
            <a:r>
              <a:rPr lang="en-US" sz="1530" dirty="0" smtClean="0"/>
              <a:t> (selling price minus the variable cost) of each desk.</a:t>
            </a:r>
          </a:p>
          <a:p>
            <a:pPr marL="285750" indent="-285750">
              <a:spcAft>
                <a:spcPts val="300"/>
              </a:spcAft>
              <a:buClr>
                <a:srgbClr val="00B050"/>
              </a:buClr>
              <a:buFont typeface="Wingdings 3" panose="05040102010807070707" pitchFamily="18" charset="2"/>
              <a:buChar char=""/>
            </a:pPr>
            <a:r>
              <a:rPr lang="en-US" sz="1530" dirty="0" smtClean="0"/>
              <a:t>The calculation for the </a:t>
            </a:r>
            <a:r>
              <a:rPr lang="en-US" sz="1530" b="1" dirty="0" smtClean="0"/>
              <a:t>contribution </a:t>
            </a:r>
            <a:r>
              <a:rPr lang="en-US" sz="1530" dirty="0" smtClean="0"/>
              <a:t>is:</a:t>
            </a:r>
          </a:p>
          <a:p>
            <a:pPr algn="ctr">
              <a:spcAft>
                <a:spcPts val="300"/>
              </a:spcAft>
              <a:buClr>
                <a:srgbClr val="00B050"/>
              </a:buClr>
            </a:pPr>
            <a:r>
              <a:rPr lang="en-US" sz="1530" dirty="0" smtClean="0">
                <a:solidFill>
                  <a:srgbClr val="FF0000"/>
                </a:solidFill>
              </a:rPr>
              <a:t>Selling Price – Variable Cost = </a:t>
            </a:r>
            <a:r>
              <a:rPr lang="en-US" sz="1530" b="1" dirty="0" smtClean="0">
                <a:solidFill>
                  <a:srgbClr val="FF0000"/>
                </a:solidFill>
              </a:rPr>
              <a:t>Contribution</a:t>
            </a:r>
          </a:p>
          <a:p>
            <a:pPr algn="ctr">
              <a:spcAft>
                <a:spcPts val="300"/>
              </a:spcAft>
              <a:buClr>
                <a:srgbClr val="00B050"/>
              </a:buClr>
            </a:pPr>
            <a:r>
              <a:rPr lang="en-US" sz="1530" b="1" dirty="0" smtClean="0">
                <a:solidFill>
                  <a:srgbClr val="FF0000"/>
                </a:solidFill>
              </a:rPr>
              <a:t>$50       -        $20       =       $30</a:t>
            </a:r>
            <a:endParaRPr lang="en-US" sz="1530" dirty="0" smtClean="0">
              <a:solidFill>
                <a:srgbClr val="FF0000"/>
              </a:solidFill>
            </a:endParaRPr>
          </a:p>
          <a:p>
            <a:pPr marL="285750" indent="-285750">
              <a:spcAft>
                <a:spcPts val="300"/>
              </a:spcAft>
              <a:buClr>
                <a:srgbClr val="00B050"/>
              </a:buClr>
              <a:buFont typeface="Wingdings 3" panose="05040102010807070707" pitchFamily="18" charset="2"/>
              <a:buChar char=""/>
            </a:pPr>
            <a:r>
              <a:rPr lang="en-US" sz="1530" dirty="0" smtClean="0"/>
              <a:t>Each desk gives a Contribution to fixed costs and profit of $30. In order to break-even each week, the business must make sufficient desks, contributing $30 each, to cover the fixed costs of $6000.</a:t>
            </a:r>
          </a:p>
          <a:p>
            <a:pPr marL="285750" indent="-285750">
              <a:spcAft>
                <a:spcPts val="300"/>
              </a:spcAft>
              <a:buClr>
                <a:srgbClr val="00B050"/>
              </a:buClr>
              <a:buFont typeface="Wingdings 3" panose="05040102010807070707" pitchFamily="18" charset="2"/>
              <a:buChar char=""/>
            </a:pPr>
            <a:r>
              <a:rPr lang="en-US" sz="1530" dirty="0" smtClean="0"/>
              <a:t>The following formula should be used:</a:t>
            </a:r>
          </a:p>
          <a:p>
            <a:pPr lvl="6">
              <a:lnSpc>
                <a:spcPts val="1600"/>
              </a:lnSpc>
              <a:buClr>
                <a:srgbClr val="00B050"/>
              </a:buClr>
            </a:pPr>
            <a:r>
              <a:rPr lang="en-US" sz="1530" b="1" dirty="0" smtClean="0">
                <a:solidFill>
                  <a:srgbClr val="FF0000"/>
                </a:solidFill>
              </a:rPr>
              <a:t>      Total Fixed Costs</a:t>
            </a:r>
          </a:p>
          <a:p>
            <a:pPr>
              <a:lnSpc>
                <a:spcPts val="600"/>
              </a:lnSpc>
              <a:spcAft>
                <a:spcPts val="0"/>
              </a:spcAft>
              <a:buClr>
                <a:srgbClr val="00B050"/>
              </a:buClr>
            </a:pPr>
            <a:r>
              <a:rPr lang="en-US" sz="1530" b="1" dirty="0" smtClean="0">
                <a:solidFill>
                  <a:srgbClr val="FF0000"/>
                </a:solidFill>
              </a:rPr>
              <a:t>Break-even level of production = _________________</a:t>
            </a:r>
          </a:p>
          <a:p>
            <a:pPr lvl="6">
              <a:lnSpc>
                <a:spcPts val="1600"/>
              </a:lnSpc>
              <a:buClr>
                <a:srgbClr val="00B050"/>
              </a:buClr>
            </a:pPr>
            <a:r>
              <a:rPr lang="en-US" sz="1530" b="1" dirty="0" smtClean="0">
                <a:solidFill>
                  <a:srgbClr val="FF0000"/>
                </a:solidFill>
              </a:rPr>
              <a:t>     Contribution per unit</a:t>
            </a:r>
            <a:br>
              <a:rPr lang="en-US" sz="1530" b="1" dirty="0" smtClean="0">
                <a:solidFill>
                  <a:srgbClr val="FF0000"/>
                </a:solidFill>
              </a:rPr>
            </a:br>
            <a:endParaRPr lang="en-US" sz="1530" b="1" dirty="0" smtClean="0">
              <a:solidFill>
                <a:schemeClr val="tx2">
                  <a:lumMod val="60000"/>
                  <a:lumOff val="40000"/>
                </a:schemeClr>
              </a:solidFill>
            </a:endParaRPr>
          </a:p>
          <a:p>
            <a:pPr lvl="6">
              <a:lnSpc>
                <a:spcPts val="600"/>
              </a:lnSpc>
              <a:spcAft>
                <a:spcPts val="300"/>
              </a:spcAft>
              <a:buClr>
                <a:srgbClr val="00B050"/>
              </a:buClr>
            </a:pPr>
            <a:r>
              <a:rPr lang="en-US" sz="1530" b="1" dirty="0" smtClean="0">
                <a:solidFill>
                  <a:schemeClr val="tx2">
                    <a:lumMod val="60000"/>
                    <a:lumOff val="40000"/>
                  </a:schemeClr>
                </a:solidFill>
              </a:rPr>
              <a:t>      = $6000</a:t>
            </a:r>
          </a:p>
          <a:p>
            <a:pPr lvl="6">
              <a:lnSpc>
                <a:spcPts val="600"/>
              </a:lnSpc>
              <a:spcAft>
                <a:spcPts val="300"/>
              </a:spcAft>
              <a:buClr>
                <a:srgbClr val="00B050"/>
              </a:buClr>
            </a:pPr>
            <a:r>
              <a:rPr lang="en-US" sz="1530" b="1" dirty="0" smtClean="0">
                <a:solidFill>
                  <a:schemeClr val="tx2">
                    <a:lumMod val="60000"/>
                    <a:lumOff val="40000"/>
                  </a:schemeClr>
                </a:solidFill>
              </a:rPr>
              <a:t>      _______ = 200 units per week</a:t>
            </a:r>
          </a:p>
          <a:p>
            <a:pPr lvl="6">
              <a:lnSpc>
                <a:spcPts val="1600"/>
              </a:lnSpc>
              <a:spcAft>
                <a:spcPts val="300"/>
              </a:spcAft>
              <a:buClr>
                <a:srgbClr val="00B050"/>
              </a:buClr>
            </a:pPr>
            <a:r>
              <a:rPr lang="en-US" sz="1530" b="1" dirty="0" smtClean="0">
                <a:solidFill>
                  <a:schemeClr val="tx2">
                    <a:lumMod val="60000"/>
                    <a:lumOff val="40000"/>
                  </a:schemeClr>
                </a:solidFill>
              </a:rPr>
              <a:t>           $30</a:t>
            </a:r>
            <a:endParaRPr lang="en-US" sz="1530" b="1" dirty="0">
              <a:solidFill>
                <a:schemeClr val="tx2">
                  <a:lumMod val="60000"/>
                  <a:lumOff val="40000"/>
                </a:schemeClr>
              </a:solidFill>
            </a:endParaRPr>
          </a:p>
        </p:txBody>
      </p:sp>
      <p:graphicFrame>
        <p:nvGraphicFramePr>
          <p:cNvPr id="10" name="Table 9"/>
          <p:cNvGraphicFramePr>
            <a:graphicFrameLocks noGrp="1"/>
          </p:cNvGraphicFramePr>
          <p:nvPr>
            <p:extLst>
              <p:ext uri="{D42A27DB-BD31-4B8C-83A1-F6EECF244321}">
                <p14:modId xmlns:p14="http://schemas.microsoft.com/office/powerpoint/2010/main" val="3788412184"/>
              </p:ext>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376" y="1196752"/>
            <a:ext cx="1750290"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336631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600" b="1" dirty="0" smtClean="0"/>
              <a:t>Assignment Scenario</a:t>
            </a:r>
          </a:p>
        </p:txBody>
      </p:sp>
      <p:sp>
        <p:nvSpPr>
          <p:cNvPr id="2" name="Rectangle 1"/>
          <p:cNvSpPr/>
          <p:nvPr/>
        </p:nvSpPr>
        <p:spPr>
          <a:xfrm>
            <a:off x="323528" y="1124744"/>
            <a:ext cx="8496944" cy="5459956"/>
          </a:xfrm>
          <a:prstGeom prst="rect">
            <a:avLst/>
          </a:prstGeom>
        </p:spPr>
        <p:txBody>
          <a:bodyPr wrap="square">
            <a:spAutoFit/>
          </a:bodyPr>
          <a:lstStyle/>
          <a:p>
            <a:pPr marL="395288" indent="-395288">
              <a:buClr>
                <a:srgbClr val="00B050"/>
              </a:buClr>
              <a:buFont typeface="Wingdings 3" panose="05040102010807070707" pitchFamily="18" charset="2"/>
              <a:buChar char=""/>
            </a:pPr>
            <a:r>
              <a:rPr lang="en-GB" sz="2180" dirty="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pPr marL="395288" indent="-395288">
              <a:buClr>
                <a:srgbClr val="00B050"/>
              </a:buClr>
              <a:buFont typeface="Wingdings 3" panose="05040102010807070707" pitchFamily="18" charset="2"/>
              <a:buChar char=""/>
            </a:pPr>
            <a:r>
              <a:rPr lang="en-GB" sz="2180" dirty="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pPr marL="395288" indent="-395288">
              <a:buClr>
                <a:srgbClr val="00B050"/>
              </a:buClr>
              <a:buFont typeface="Wingdings 3" panose="05040102010807070707" pitchFamily="18" charset="2"/>
              <a:buChar char=""/>
            </a:pPr>
            <a:r>
              <a:rPr lang="en-GB" sz="2180" dirty="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pPr marL="395288" indent="-395288">
              <a:buClr>
                <a:srgbClr val="00B050"/>
              </a:buClr>
              <a:buFont typeface="Wingdings 3" panose="05040102010807070707" pitchFamily="18" charset="2"/>
              <a:buChar char=""/>
            </a:pPr>
            <a:r>
              <a:rPr lang="en-GB" sz="2180" dirty="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800" dirty="0"/>
              <a:t>4.2.3 – Break-even - Calculation Method – Activity</a:t>
            </a:r>
          </a:p>
        </p:txBody>
      </p:sp>
      <p:sp>
        <p:nvSpPr>
          <p:cNvPr id="8" name="Rectangle 7"/>
          <p:cNvSpPr/>
          <p:nvPr/>
        </p:nvSpPr>
        <p:spPr>
          <a:xfrm>
            <a:off x="323850" y="1139691"/>
            <a:ext cx="6509914" cy="5593839"/>
          </a:xfrm>
          <a:prstGeom prst="rect">
            <a:avLst/>
          </a:prstGeom>
        </p:spPr>
        <p:txBody>
          <a:bodyPr wrap="square">
            <a:spAutoFit/>
          </a:bodyPr>
          <a:lstStyle/>
          <a:p>
            <a:pPr>
              <a:spcAft>
                <a:spcPts val="300"/>
              </a:spcAft>
              <a:buClr>
                <a:srgbClr val="00B050"/>
              </a:buClr>
            </a:pPr>
            <a:r>
              <a:rPr lang="en-US" sz="2300" b="1" dirty="0" smtClean="0">
                <a:solidFill>
                  <a:srgbClr val="FF0000"/>
                </a:solidFill>
              </a:rPr>
              <a:t>Is the Restaurant Breaking Even.</a:t>
            </a:r>
          </a:p>
          <a:p>
            <a:pPr marL="285750" indent="-285750">
              <a:spcAft>
                <a:spcPts val="300"/>
              </a:spcAft>
              <a:buClr>
                <a:srgbClr val="00B050"/>
              </a:buClr>
              <a:buFont typeface="Wingdings 3" panose="05040102010807070707" pitchFamily="18" charset="2"/>
              <a:buChar char=""/>
            </a:pPr>
            <a:r>
              <a:rPr lang="en-US" sz="2300" dirty="0" smtClean="0">
                <a:solidFill>
                  <a:srgbClr val="FF0000"/>
                </a:solidFill>
              </a:rPr>
              <a:t>A fast food restaurant sells meals for $6 each. The variable costs of preparing and serving  each meal are $2. The monthly fixed costs are of the restaurant amount to $3600.</a:t>
            </a:r>
          </a:p>
          <a:p>
            <a:pPr marL="628650" indent="-342900">
              <a:spcAft>
                <a:spcPts val="300"/>
              </a:spcAft>
              <a:buClr>
                <a:srgbClr val="00B050"/>
              </a:buClr>
              <a:buFont typeface="+mj-lt"/>
              <a:buAutoNum type="alphaLcParenR"/>
            </a:pPr>
            <a:r>
              <a:rPr lang="en-US" sz="2300" dirty="0" smtClean="0">
                <a:solidFill>
                  <a:srgbClr val="FF0000"/>
                </a:solidFill>
              </a:rPr>
              <a:t>How many meals must be sold each month for the restaurant to break even?</a:t>
            </a:r>
          </a:p>
          <a:p>
            <a:pPr marL="628650" indent="-342900">
              <a:spcAft>
                <a:spcPts val="300"/>
              </a:spcAft>
              <a:buClr>
                <a:srgbClr val="00B050"/>
              </a:buClr>
              <a:buFont typeface="+mj-lt"/>
              <a:buAutoNum type="alphaLcParenR"/>
            </a:pPr>
            <a:r>
              <a:rPr lang="en-US" sz="2300" dirty="0" smtClean="0">
                <a:solidFill>
                  <a:srgbClr val="FF0000"/>
                </a:solidFill>
              </a:rPr>
              <a:t>If the </a:t>
            </a:r>
            <a:r>
              <a:rPr lang="en-US" sz="2300" dirty="0">
                <a:solidFill>
                  <a:srgbClr val="FF0000"/>
                </a:solidFill>
              </a:rPr>
              <a:t>restaurant </a:t>
            </a:r>
            <a:r>
              <a:rPr lang="en-US" sz="2300" dirty="0" smtClean="0">
                <a:solidFill>
                  <a:srgbClr val="FF0000"/>
                </a:solidFill>
              </a:rPr>
              <a:t>sold 1500 meals in one moth, what was the profit made in that month?</a:t>
            </a:r>
          </a:p>
          <a:p>
            <a:pPr marL="628650" indent="-342900">
              <a:spcAft>
                <a:spcPts val="300"/>
              </a:spcAft>
              <a:buClr>
                <a:srgbClr val="00B050"/>
              </a:buClr>
              <a:buFont typeface="+mj-lt"/>
              <a:buAutoNum type="alphaLcParenR"/>
            </a:pPr>
            <a:r>
              <a:rPr lang="en-US" sz="2300" dirty="0" smtClean="0">
                <a:solidFill>
                  <a:srgbClr val="FF0000"/>
                </a:solidFill>
              </a:rPr>
              <a:t>If the cost of the food ingredients rose by $1 per meal, what would be the new break-even level of production?</a:t>
            </a:r>
          </a:p>
          <a:p>
            <a:pPr marL="285750" indent="-285750">
              <a:spcAft>
                <a:spcPts val="300"/>
              </a:spcAft>
              <a:buClr>
                <a:srgbClr val="00B050"/>
              </a:buClr>
              <a:buFont typeface="Wingdings 3" panose="05040102010807070707" pitchFamily="18" charset="2"/>
              <a:buChar char=""/>
            </a:pPr>
            <a:r>
              <a:rPr lang="en-US" sz="2300" dirty="0" smtClean="0">
                <a:solidFill>
                  <a:srgbClr val="FF0000"/>
                </a:solidFill>
              </a:rPr>
              <a:t>This question could be answered with a break-even chart.</a:t>
            </a:r>
          </a:p>
        </p:txBody>
      </p:sp>
      <p:graphicFrame>
        <p:nvGraphicFramePr>
          <p:cNvPr id="10" name="Table 9"/>
          <p:cNvGraphicFramePr>
            <a:graphicFrameLocks noGrp="1"/>
          </p:cNvGraphicFramePr>
          <p:nvPr>
            <p:extLst>
              <p:ext uri="{D42A27DB-BD31-4B8C-83A1-F6EECF244321}">
                <p14:modId xmlns:p14="http://schemas.microsoft.com/office/powerpoint/2010/main" val="3788412184"/>
              </p:ext>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376" y="1196752"/>
            <a:ext cx="1750290"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3660665"/>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000" dirty="0"/>
              <a:t>4.2.3 – Break-even - Calculation Method – International Business Focus</a:t>
            </a:r>
          </a:p>
        </p:txBody>
      </p:sp>
      <p:sp>
        <p:nvSpPr>
          <p:cNvPr id="8" name="Rectangle 7"/>
          <p:cNvSpPr/>
          <p:nvPr/>
        </p:nvSpPr>
        <p:spPr>
          <a:xfrm>
            <a:off x="323850" y="1124744"/>
            <a:ext cx="6509914" cy="5401479"/>
          </a:xfrm>
          <a:prstGeom prst="rect">
            <a:avLst/>
          </a:prstGeom>
        </p:spPr>
        <p:txBody>
          <a:bodyPr wrap="square">
            <a:spAutoFit/>
          </a:bodyPr>
          <a:lstStyle/>
          <a:p>
            <a:pPr>
              <a:spcAft>
                <a:spcPts val="300"/>
              </a:spcAft>
              <a:buClr>
                <a:srgbClr val="00B050"/>
              </a:buClr>
            </a:pPr>
            <a:r>
              <a:rPr lang="en-US" sz="1650" b="1" dirty="0" smtClean="0">
                <a:solidFill>
                  <a:srgbClr val="0070C0"/>
                </a:solidFill>
              </a:rPr>
              <a:t>Break-even points of Car producers</a:t>
            </a:r>
          </a:p>
          <a:p>
            <a:pPr marL="285750" indent="-285750">
              <a:spcAft>
                <a:spcPts val="300"/>
              </a:spcAft>
              <a:buClr>
                <a:srgbClr val="00B050"/>
              </a:buClr>
              <a:buFont typeface="Wingdings 3" panose="05040102010807070707" pitchFamily="18" charset="2"/>
              <a:buChar char=""/>
            </a:pPr>
            <a:r>
              <a:rPr lang="en-US" sz="1650" dirty="0" smtClean="0">
                <a:solidFill>
                  <a:srgbClr val="0070C0"/>
                </a:solidFill>
              </a:rPr>
              <a:t>The French car maker Peugeot and the American Car maker General Motors (GM) are planning to form an alliance to build cars and components in Europe. The venture would be on such a large scale that average costs are likely to be lower than in factories separately operated by the two companies.</a:t>
            </a:r>
          </a:p>
          <a:p>
            <a:pPr marL="285750" indent="-285750">
              <a:spcAft>
                <a:spcPts val="300"/>
              </a:spcAft>
              <a:buClr>
                <a:srgbClr val="00B050"/>
              </a:buClr>
              <a:buFont typeface="Wingdings 3" panose="05040102010807070707" pitchFamily="18" charset="2"/>
              <a:buChar char=""/>
            </a:pPr>
            <a:r>
              <a:rPr lang="en-US" sz="1650" dirty="0" smtClean="0">
                <a:solidFill>
                  <a:srgbClr val="0070C0"/>
                </a:solidFill>
              </a:rPr>
              <a:t>Over-capacity in the global car industry has led to price wars which have raised the break-even point of production for both of these companies. Both businesses reported a large loss in 2012.</a:t>
            </a:r>
          </a:p>
          <a:p>
            <a:pPr marL="285750" indent="-285750">
              <a:spcAft>
                <a:spcPts val="300"/>
              </a:spcAft>
              <a:buClr>
                <a:srgbClr val="00B050"/>
              </a:buClr>
              <a:buFont typeface="Wingdings 3" panose="05040102010807070707" pitchFamily="18" charset="2"/>
              <a:buChar char=""/>
            </a:pPr>
            <a:r>
              <a:rPr lang="en-US" sz="1650" dirty="0" smtClean="0">
                <a:solidFill>
                  <a:srgbClr val="0070C0"/>
                </a:solidFill>
              </a:rPr>
              <a:t>Another car maker, VW, is expanding its operation in Mexico. Lower labour  and land costs, compared to Europe, help VW’s factories in Mexico operate a lower break-even point of production.</a:t>
            </a:r>
          </a:p>
          <a:p>
            <a:pPr>
              <a:spcAft>
                <a:spcPts val="300"/>
              </a:spcAft>
              <a:buClr>
                <a:srgbClr val="00B050"/>
              </a:buClr>
            </a:pPr>
            <a:r>
              <a:rPr lang="en-US" sz="1650" b="1" dirty="0" smtClean="0">
                <a:solidFill>
                  <a:srgbClr val="0070C0"/>
                </a:solidFill>
              </a:rPr>
              <a:t>Discussion points – </a:t>
            </a:r>
          </a:p>
          <a:p>
            <a:pPr marL="519113" indent="-293688">
              <a:spcAft>
                <a:spcPts val="300"/>
              </a:spcAft>
              <a:buClr>
                <a:srgbClr val="00B050"/>
              </a:buClr>
              <a:buFont typeface="+mj-lt"/>
              <a:buAutoNum type="alphaLcParenR"/>
            </a:pPr>
            <a:r>
              <a:rPr lang="en-US" sz="1650" dirty="0" smtClean="0">
                <a:solidFill>
                  <a:srgbClr val="0070C0"/>
                </a:solidFill>
              </a:rPr>
              <a:t>Discuss why it is expected that the new Peugeot-GM combined factory will have lower average costs than existing factories.</a:t>
            </a:r>
          </a:p>
          <a:p>
            <a:pPr marL="519113" indent="-293688">
              <a:spcAft>
                <a:spcPts val="300"/>
              </a:spcAft>
              <a:buClr>
                <a:srgbClr val="00B050"/>
              </a:buClr>
              <a:buFont typeface="+mj-lt"/>
              <a:buAutoNum type="alphaLcParenR"/>
            </a:pPr>
            <a:r>
              <a:rPr lang="en-US" sz="1650" dirty="0" smtClean="0">
                <a:solidFill>
                  <a:srgbClr val="0070C0"/>
                </a:solidFill>
              </a:rPr>
              <a:t>Assess ways in which car manufacturers could try to lower their break-even points of production in order to increase profits.</a:t>
            </a:r>
          </a:p>
        </p:txBody>
      </p:sp>
      <p:graphicFrame>
        <p:nvGraphicFramePr>
          <p:cNvPr id="10" name="Table 9"/>
          <p:cNvGraphicFramePr>
            <a:graphicFrameLocks noGrp="1"/>
          </p:cNvGraphicFramePr>
          <p:nvPr>
            <p:extLst>
              <p:ext uri="{D42A27DB-BD31-4B8C-83A1-F6EECF244321}">
                <p14:modId xmlns:p14="http://schemas.microsoft.com/office/powerpoint/2010/main" val="3788412184"/>
              </p:ext>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3"/>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3"/>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376" y="1196752"/>
            <a:ext cx="1750290"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2677120"/>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a:t>4.2.3 – Exam Questions</a:t>
            </a:r>
          </a:p>
        </p:txBody>
      </p:sp>
      <p:sp>
        <p:nvSpPr>
          <p:cNvPr id="8" name="Rectangle 7"/>
          <p:cNvSpPr/>
          <p:nvPr/>
        </p:nvSpPr>
        <p:spPr>
          <a:xfrm>
            <a:off x="323850" y="1158796"/>
            <a:ext cx="6509914" cy="5309146"/>
          </a:xfrm>
          <a:prstGeom prst="rect">
            <a:avLst/>
          </a:prstGeom>
        </p:spPr>
        <p:txBody>
          <a:bodyPr wrap="square">
            <a:spAutoFit/>
          </a:bodyPr>
          <a:lstStyle/>
          <a:p>
            <a:pPr marL="285750" indent="-285750">
              <a:spcAft>
                <a:spcPts val="300"/>
              </a:spcAft>
              <a:buClr>
                <a:srgbClr val="00B050"/>
              </a:buClr>
              <a:buFont typeface="Wingdings 3" panose="05040102010807070707" pitchFamily="18" charset="2"/>
              <a:buChar char=""/>
            </a:pPr>
            <a:r>
              <a:rPr lang="en-US" b="1" dirty="0" smtClean="0"/>
              <a:t>Exam-Styled Questions – Paper 1</a:t>
            </a:r>
          </a:p>
          <a:p>
            <a:pPr marL="342900" indent="-342900">
              <a:spcAft>
                <a:spcPts val="300"/>
              </a:spcAft>
              <a:buClr>
                <a:srgbClr val="00B050"/>
              </a:buClr>
              <a:buFont typeface="+mj-lt"/>
              <a:buAutoNum type="arabicPeriod"/>
            </a:pPr>
            <a:r>
              <a:rPr lang="en-US" dirty="0" smtClean="0"/>
              <a:t>Onesha rents a market stall selling </a:t>
            </a:r>
            <a:r>
              <a:rPr lang="en-US" dirty="0"/>
              <a:t>jewellery</a:t>
            </a:r>
            <a:r>
              <a:rPr lang="en-US" dirty="0" smtClean="0"/>
              <a:t>. She makes most of the jewellery herself but she also buts items from large manufacturers. Her only other variable cost is the salary of her sales assistant who receives a small payment for each item she sells. Onesha wants to expand her business and has found an empty shop nearer home. The fixed costs of the shop are 3 times that of the market stall.</a:t>
            </a:r>
          </a:p>
          <a:p>
            <a:pPr marL="571500" indent="-342900">
              <a:spcAft>
                <a:spcPts val="300"/>
              </a:spcAft>
              <a:buClr>
                <a:srgbClr val="00B050"/>
              </a:buClr>
              <a:buFont typeface="+mj-lt"/>
              <a:buAutoNum type="alphaLcParenR"/>
              <a:tabLst>
                <a:tab pos="6172200" algn="r"/>
              </a:tabLst>
            </a:pPr>
            <a:r>
              <a:rPr lang="en-US" dirty="0" smtClean="0"/>
              <a:t>What is meant by variable costs?	[2]</a:t>
            </a:r>
          </a:p>
          <a:p>
            <a:pPr marL="571500" indent="-342900">
              <a:spcAft>
                <a:spcPts val="300"/>
              </a:spcAft>
              <a:buClr>
                <a:srgbClr val="00B050"/>
              </a:buClr>
              <a:buFont typeface="+mj-lt"/>
              <a:buAutoNum type="alphaLcParenR"/>
              <a:tabLst>
                <a:tab pos="6172200" algn="r"/>
              </a:tabLst>
            </a:pPr>
            <a:r>
              <a:rPr lang="en-US" dirty="0" smtClean="0"/>
              <a:t>Identify </a:t>
            </a:r>
            <a:r>
              <a:rPr lang="en-US" b="1" dirty="0" smtClean="0"/>
              <a:t>two</a:t>
            </a:r>
            <a:r>
              <a:rPr lang="en-US" dirty="0" smtClean="0"/>
              <a:t> fixed costs that Onesha has.	</a:t>
            </a:r>
            <a:r>
              <a:rPr lang="en-US" dirty="0"/>
              <a:t> [2</a:t>
            </a:r>
            <a:r>
              <a:rPr lang="en-US" dirty="0" smtClean="0"/>
              <a:t>]</a:t>
            </a:r>
          </a:p>
          <a:p>
            <a:pPr marL="571500" indent="-342900">
              <a:spcAft>
                <a:spcPts val="300"/>
              </a:spcAft>
              <a:buClr>
                <a:srgbClr val="00B050"/>
              </a:buClr>
              <a:buFont typeface="+mj-lt"/>
              <a:buAutoNum type="alphaLcParenR"/>
              <a:tabLst>
                <a:tab pos="6172200" algn="r"/>
              </a:tabLst>
            </a:pPr>
            <a:r>
              <a:rPr lang="en-US" dirty="0" smtClean="0"/>
              <a:t>Identify and explain </a:t>
            </a:r>
            <a:r>
              <a:rPr lang="en-US" b="1" dirty="0" smtClean="0"/>
              <a:t>two</a:t>
            </a:r>
            <a:r>
              <a:rPr lang="en-US" dirty="0" smtClean="0"/>
              <a:t> ways in which Onesha could reduce the break-even level of sales from her </a:t>
            </a:r>
            <a:r>
              <a:rPr lang="en-US" dirty="0"/>
              <a:t>market stall.	 </a:t>
            </a:r>
            <a:r>
              <a:rPr lang="en-US" dirty="0" smtClean="0"/>
              <a:t>[4]</a:t>
            </a:r>
          </a:p>
          <a:p>
            <a:pPr marL="571500" indent="-342900">
              <a:spcAft>
                <a:spcPts val="300"/>
              </a:spcAft>
              <a:buClr>
                <a:srgbClr val="00B050"/>
              </a:buClr>
              <a:buFont typeface="+mj-lt"/>
              <a:buAutoNum type="alphaLcParenR"/>
              <a:tabLst>
                <a:tab pos="6172200" algn="r"/>
              </a:tabLst>
            </a:pPr>
            <a:r>
              <a:rPr lang="en-US" dirty="0"/>
              <a:t>Identify and explain </a:t>
            </a:r>
            <a:r>
              <a:rPr lang="en-US" b="1" dirty="0"/>
              <a:t>two</a:t>
            </a:r>
            <a:r>
              <a:rPr lang="en-US" dirty="0"/>
              <a:t> </a:t>
            </a:r>
            <a:r>
              <a:rPr lang="en-US" dirty="0" smtClean="0"/>
              <a:t>reasons why large jewellery manufacturers  can produce jewellery at lower average costs than Onesha can.	[6]</a:t>
            </a:r>
          </a:p>
          <a:p>
            <a:pPr marL="571500" indent="-342900">
              <a:spcAft>
                <a:spcPts val="300"/>
              </a:spcAft>
              <a:buClr>
                <a:srgbClr val="00B050"/>
              </a:buClr>
              <a:buFont typeface="+mj-lt"/>
              <a:buAutoNum type="alphaLcParenR"/>
              <a:tabLst>
                <a:tab pos="6172200" algn="r"/>
              </a:tabLst>
            </a:pPr>
            <a:r>
              <a:rPr lang="en-US" dirty="0" smtClean="0"/>
              <a:t>Would you advise Onesha to close her market stall and open a shop instead? Justify your answer. 	[6]  </a:t>
            </a:r>
          </a:p>
        </p:txBody>
      </p:sp>
      <p:sp>
        <p:nvSpPr>
          <p:cNvPr id="7" name="TextBox 6">
            <a:hlinkClick r:id="rId3" action="ppaction://hlinkfile"/>
          </p:cNvPr>
          <p:cNvSpPr txBox="1"/>
          <p:nvPr/>
        </p:nvSpPr>
        <p:spPr>
          <a:xfrm>
            <a:off x="6428702" y="1124744"/>
            <a:ext cx="288032" cy="646331"/>
          </a:xfrm>
          <a:prstGeom prst="rect">
            <a:avLst/>
          </a:prstGeom>
          <a:noFill/>
        </p:spPr>
        <p:txBody>
          <a:bodyPr wrap="square" rtlCol="0">
            <a:spAutoFit/>
          </a:bodyPr>
          <a:lstStyle/>
          <a:p>
            <a:r>
              <a:rPr lang="en-US" sz="3600" b="1" dirty="0" smtClean="0">
                <a:solidFill>
                  <a:srgbClr val="FF0000"/>
                </a:solidFill>
              </a:rPr>
              <a:t>?</a:t>
            </a:r>
            <a:endParaRPr lang="en-US" b="1" dirty="0">
              <a:solidFill>
                <a:srgbClr val="FF0000"/>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3788412184"/>
              </p:ext>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4"/>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4"/>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4"/>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4"/>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91376" y="1196752"/>
            <a:ext cx="1750290"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1485502"/>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400" dirty="0" smtClean="0"/>
              <a:t>4.2.3 – </a:t>
            </a:r>
            <a:r>
              <a:rPr lang="en-US" sz="3400" dirty="0"/>
              <a:t>Exam-Styled Questions – Paper </a:t>
            </a:r>
            <a:r>
              <a:rPr lang="en-US" sz="3400" dirty="0" smtClean="0"/>
              <a:t>1</a:t>
            </a:r>
            <a:endParaRPr lang="en-GB" sz="3400" dirty="0"/>
          </a:p>
        </p:txBody>
      </p:sp>
      <p:sp>
        <p:nvSpPr>
          <p:cNvPr id="8" name="Rectangle 7"/>
          <p:cNvSpPr/>
          <p:nvPr/>
        </p:nvSpPr>
        <p:spPr>
          <a:xfrm>
            <a:off x="323850" y="1149334"/>
            <a:ext cx="6509914" cy="2554545"/>
          </a:xfrm>
          <a:prstGeom prst="rect">
            <a:avLst/>
          </a:prstGeom>
        </p:spPr>
        <p:txBody>
          <a:bodyPr wrap="square">
            <a:spAutoFit/>
          </a:bodyPr>
          <a:lstStyle/>
          <a:p>
            <a:pPr marL="342900" indent="-342900">
              <a:spcAft>
                <a:spcPts val="300"/>
              </a:spcAft>
              <a:buClr>
                <a:srgbClr val="00B050"/>
              </a:buClr>
              <a:buFont typeface="+mj-lt"/>
              <a:buAutoNum type="arabicPeriod" startAt="2"/>
            </a:pPr>
            <a:r>
              <a:rPr lang="en-US" sz="2000" dirty="0" err="1" smtClean="0"/>
              <a:t>Sodasqueeze</a:t>
            </a:r>
            <a:r>
              <a:rPr lang="en-US" sz="2000" dirty="0" smtClean="0"/>
              <a:t> PLC is one of the world’s largest makers of soft drinks. Sales have increased in recent years but profits have not. Rising fixed and variable costs have meant that higher sales revenue has not led to higher profits. The Chief Executive has recently said: “Perhaps the company is too big to manage efficiently.” A new factory is planned for Country A. An incomplete break-even chart is shown.</a:t>
            </a:r>
          </a:p>
        </p:txBody>
      </p:sp>
      <p:grpSp>
        <p:nvGrpSpPr>
          <p:cNvPr id="7" name="Group 6"/>
          <p:cNvGrpSpPr/>
          <p:nvPr/>
        </p:nvGrpSpPr>
        <p:grpSpPr>
          <a:xfrm>
            <a:off x="467544" y="3764451"/>
            <a:ext cx="6264696" cy="2767332"/>
            <a:chOff x="467544" y="3048055"/>
            <a:chExt cx="8208912" cy="3477289"/>
          </a:xfrm>
        </p:grpSpPr>
        <p:sp>
          <p:nvSpPr>
            <p:cNvPr id="9" name="Rectangle 8"/>
            <p:cNvSpPr/>
            <p:nvPr/>
          </p:nvSpPr>
          <p:spPr>
            <a:xfrm>
              <a:off x="467544" y="3048055"/>
              <a:ext cx="8208912" cy="347728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1403648" y="3212976"/>
              <a:ext cx="0" cy="27363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1403648" y="5949280"/>
              <a:ext cx="5824264" cy="838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035223" y="3212976"/>
              <a:ext cx="368425" cy="2877400"/>
            </a:xfrm>
            <a:prstGeom prst="rect">
              <a:avLst/>
            </a:prstGeom>
            <a:noFill/>
          </p:spPr>
          <p:txBody>
            <a:bodyPr wrap="square" rtlCol="0">
              <a:spAutoFit/>
            </a:bodyPr>
            <a:lstStyle/>
            <a:p>
              <a:pPr algn="r"/>
              <a:r>
                <a:rPr lang="en-US" sz="1200" dirty="0" smtClean="0"/>
                <a:t>6</a:t>
              </a:r>
            </a:p>
            <a:p>
              <a:pPr algn="r"/>
              <a:endParaRPr lang="en-US" sz="1200" dirty="0"/>
            </a:p>
            <a:p>
              <a:pPr algn="r"/>
              <a:endParaRPr lang="en-US" sz="1200" dirty="0" smtClean="0"/>
            </a:p>
            <a:p>
              <a:pPr algn="r"/>
              <a:r>
                <a:rPr lang="en-US" sz="1200" dirty="0" smtClean="0"/>
                <a:t>4</a:t>
              </a:r>
            </a:p>
            <a:p>
              <a:pPr algn="r"/>
              <a:endParaRPr lang="en-US" sz="1200" dirty="0"/>
            </a:p>
            <a:p>
              <a:pPr algn="r"/>
              <a:endParaRPr lang="en-US" sz="1200" dirty="0" smtClean="0"/>
            </a:p>
            <a:p>
              <a:pPr algn="r"/>
              <a:r>
                <a:rPr lang="en-US" sz="1200" dirty="0" smtClean="0"/>
                <a:t>2</a:t>
              </a:r>
            </a:p>
            <a:p>
              <a:pPr algn="r"/>
              <a:endParaRPr lang="en-US" sz="1200" dirty="0"/>
            </a:p>
            <a:p>
              <a:pPr algn="r"/>
              <a:endParaRPr lang="en-US" sz="1200" dirty="0" smtClean="0"/>
            </a:p>
            <a:p>
              <a:pPr algn="r"/>
              <a:r>
                <a:rPr lang="en-US" sz="1200" dirty="0"/>
                <a:t>0</a:t>
              </a:r>
              <a:endParaRPr lang="en-US" sz="1100" dirty="0"/>
            </a:p>
          </p:txBody>
        </p:sp>
        <p:sp>
          <p:nvSpPr>
            <p:cNvPr id="14" name="TextBox 13"/>
            <p:cNvSpPr txBox="1"/>
            <p:nvPr/>
          </p:nvSpPr>
          <p:spPr>
            <a:xfrm rot="16200000">
              <a:off x="-882828" y="4429792"/>
              <a:ext cx="3183315" cy="459466"/>
            </a:xfrm>
            <a:prstGeom prst="rect">
              <a:avLst/>
            </a:prstGeom>
            <a:noFill/>
          </p:spPr>
          <p:txBody>
            <a:bodyPr wrap="none" rtlCol="0">
              <a:spAutoFit/>
            </a:bodyPr>
            <a:lstStyle/>
            <a:p>
              <a:r>
                <a:rPr lang="en-US" sz="1600" b="1" dirty="0" smtClean="0"/>
                <a:t>Costs Revenue ($M)</a:t>
              </a:r>
              <a:endParaRPr lang="en-US" sz="1600" b="1" dirty="0"/>
            </a:p>
          </p:txBody>
        </p:sp>
        <p:cxnSp>
          <p:nvCxnSpPr>
            <p:cNvPr id="17" name="Straight Connector 16"/>
            <p:cNvCxnSpPr/>
            <p:nvPr/>
          </p:nvCxnSpPr>
          <p:spPr>
            <a:xfrm flipH="1">
              <a:off x="1395021" y="4862825"/>
              <a:ext cx="5812437" cy="1048445"/>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933421" y="5995676"/>
              <a:ext cx="5385492" cy="456731"/>
            </a:xfrm>
            <a:prstGeom prst="rect">
              <a:avLst/>
            </a:prstGeom>
            <a:noFill/>
          </p:spPr>
          <p:txBody>
            <a:bodyPr wrap="square" rtlCol="0">
              <a:spAutoFit/>
            </a:bodyPr>
            <a:lstStyle/>
            <a:p>
              <a:pPr algn="r"/>
              <a:r>
                <a:rPr lang="en-US" sz="1400" dirty="0" smtClean="0"/>
                <a:t>1                    2                     3                      4</a:t>
              </a:r>
            </a:p>
          </p:txBody>
        </p:sp>
      </p:grpSp>
      <p:sp>
        <p:nvSpPr>
          <p:cNvPr id="34" name="TextBox 33"/>
          <p:cNvSpPr txBox="1"/>
          <p:nvPr/>
        </p:nvSpPr>
        <p:spPr>
          <a:xfrm>
            <a:off x="5436096" y="5013176"/>
            <a:ext cx="1008112" cy="169277"/>
          </a:xfrm>
          <a:prstGeom prst="rect">
            <a:avLst/>
          </a:prstGeom>
          <a:noFill/>
        </p:spPr>
        <p:txBody>
          <a:bodyPr wrap="square" lIns="0" tIns="0" rIns="0" bIns="0" rtlCol="0">
            <a:spAutoFit/>
          </a:bodyPr>
          <a:lstStyle/>
          <a:p>
            <a:pPr algn="r"/>
            <a:r>
              <a:rPr lang="en-US" sz="1100" b="1" dirty="0" smtClean="0"/>
              <a:t>Variable Costs</a:t>
            </a:r>
          </a:p>
        </p:txBody>
      </p:sp>
      <p:sp>
        <p:nvSpPr>
          <p:cNvPr id="35" name="TextBox 34"/>
          <p:cNvSpPr txBox="1"/>
          <p:nvPr/>
        </p:nvSpPr>
        <p:spPr>
          <a:xfrm>
            <a:off x="5508104" y="5877272"/>
            <a:ext cx="1008112" cy="169277"/>
          </a:xfrm>
          <a:prstGeom prst="rect">
            <a:avLst/>
          </a:prstGeom>
          <a:noFill/>
        </p:spPr>
        <p:txBody>
          <a:bodyPr wrap="square" lIns="0" tIns="0" rIns="0" bIns="0" rtlCol="0">
            <a:spAutoFit/>
          </a:bodyPr>
          <a:lstStyle/>
          <a:p>
            <a:pPr algn="r"/>
            <a:r>
              <a:rPr lang="en-US" sz="1100" b="1" dirty="0"/>
              <a:t>O</a:t>
            </a:r>
            <a:r>
              <a:rPr lang="en-US" sz="1100" b="1" dirty="0" smtClean="0"/>
              <a:t>utput (units)</a:t>
            </a:r>
          </a:p>
        </p:txBody>
      </p:sp>
      <p:sp>
        <p:nvSpPr>
          <p:cNvPr id="36" name="TextBox 35">
            <a:hlinkClick r:id="rId3" action="ppaction://hlinkfile"/>
          </p:cNvPr>
          <p:cNvSpPr txBox="1"/>
          <p:nvPr/>
        </p:nvSpPr>
        <p:spPr>
          <a:xfrm>
            <a:off x="6516216" y="2708920"/>
            <a:ext cx="288032" cy="646331"/>
          </a:xfrm>
          <a:prstGeom prst="rect">
            <a:avLst/>
          </a:prstGeom>
          <a:noFill/>
        </p:spPr>
        <p:txBody>
          <a:bodyPr wrap="square" rtlCol="0">
            <a:spAutoFit/>
          </a:bodyPr>
          <a:lstStyle/>
          <a:p>
            <a:r>
              <a:rPr lang="en-US" sz="3600" b="1" dirty="0" smtClean="0">
                <a:solidFill>
                  <a:srgbClr val="FF0000"/>
                </a:solidFill>
              </a:rPr>
              <a:t>?</a:t>
            </a:r>
            <a:endParaRPr lang="en-US" b="1" dirty="0">
              <a:solidFill>
                <a:srgbClr val="FF0000"/>
              </a:solidFill>
            </a:endParaRPr>
          </a:p>
        </p:txBody>
      </p:sp>
      <p:graphicFrame>
        <p:nvGraphicFramePr>
          <p:cNvPr id="21" name="Table 20"/>
          <p:cNvGraphicFramePr>
            <a:graphicFrameLocks noGrp="1"/>
          </p:cNvGraphicFramePr>
          <p:nvPr>
            <p:extLst>
              <p:ext uri="{D42A27DB-BD31-4B8C-83A1-F6EECF244321}">
                <p14:modId xmlns:p14="http://schemas.microsoft.com/office/powerpoint/2010/main" val="3788412184"/>
              </p:ext>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4"/>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4"/>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4"/>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4"/>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2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91376" y="1196752"/>
            <a:ext cx="1750290"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8003328"/>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600" dirty="0"/>
              <a:t>4.2.3 – Exam Questions</a:t>
            </a:r>
          </a:p>
        </p:txBody>
      </p:sp>
      <p:sp>
        <p:nvSpPr>
          <p:cNvPr id="8" name="Rectangle 7"/>
          <p:cNvSpPr/>
          <p:nvPr/>
        </p:nvSpPr>
        <p:spPr>
          <a:xfrm>
            <a:off x="323850" y="1124744"/>
            <a:ext cx="6509914" cy="5264518"/>
          </a:xfrm>
          <a:prstGeom prst="rect">
            <a:avLst/>
          </a:prstGeom>
        </p:spPr>
        <p:txBody>
          <a:bodyPr wrap="square">
            <a:spAutoFit/>
          </a:bodyPr>
          <a:lstStyle/>
          <a:p>
            <a:pPr marL="342900" indent="-342900">
              <a:spcAft>
                <a:spcPts val="300"/>
              </a:spcAft>
              <a:buClr>
                <a:srgbClr val="00B050"/>
              </a:buClr>
              <a:buFont typeface="+mj-lt"/>
              <a:buAutoNum type="alphaLcParenR"/>
              <a:tabLst>
                <a:tab pos="6172200" algn="r"/>
              </a:tabLst>
            </a:pPr>
            <a:r>
              <a:rPr lang="en-US" sz="1960" dirty="0" smtClean="0"/>
              <a:t>What is meant by the term ‘fixed costs’?	[2]</a:t>
            </a:r>
          </a:p>
          <a:p>
            <a:pPr marL="342900" indent="-342900">
              <a:spcAft>
                <a:spcPts val="300"/>
              </a:spcAft>
              <a:buClr>
                <a:srgbClr val="00B050"/>
              </a:buClr>
              <a:buFont typeface="+mj-lt"/>
              <a:buAutoNum type="alphaLcParenR"/>
              <a:tabLst>
                <a:tab pos="6172200" algn="r"/>
              </a:tabLst>
            </a:pPr>
            <a:r>
              <a:rPr lang="en-US" sz="1960" dirty="0" smtClean="0"/>
              <a:t>Identify </a:t>
            </a:r>
            <a:r>
              <a:rPr lang="en-US" sz="1960" b="1" dirty="0" smtClean="0"/>
              <a:t>two</a:t>
            </a:r>
            <a:r>
              <a:rPr lang="en-US" sz="1960" dirty="0" smtClean="0"/>
              <a:t> variable costs that </a:t>
            </a:r>
            <a:r>
              <a:rPr lang="en-US" sz="1960" dirty="0" err="1" smtClean="0"/>
              <a:t>Sodasqueeze</a:t>
            </a:r>
            <a:r>
              <a:rPr lang="en-US" sz="1960" dirty="0" smtClean="0"/>
              <a:t> PLC </a:t>
            </a:r>
            <a:br>
              <a:rPr lang="en-US" sz="1960" dirty="0" smtClean="0"/>
            </a:br>
            <a:r>
              <a:rPr lang="en-US" sz="1960" dirty="0" smtClean="0"/>
              <a:t>has	[2]</a:t>
            </a:r>
          </a:p>
          <a:p>
            <a:pPr marL="342900" indent="-342900">
              <a:spcAft>
                <a:spcPts val="300"/>
              </a:spcAft>
              <a:buClr>
                <a:srgbClr val="00B050"/>
              </a:buClr>
              <a:buFont typeface="+mj-lt"/>
              <a:buAutoNum type="alphaLcParenR"/>
              <a:tabLst>
                <a:tab pos="6172200" algn="r"/>
              </a:tabLst>
            </a:pPr>
            <a:r>
              <a:rPr lang="en-US" sz="1960" dirty="0" smtClean="0"/>
              <a:t>Identify and explain </a:t>
            </a:r>
            <a:r>
              <a:rPr lang="en-US" sz="1960" b="1" dirty="0" smtClean="0"/>
              <a:t>two </a:t>
            </a:r>
            <a:r>
              <a:rPr lang="en-US" sz="1960" dirty="0" smtClean="0"/>
              <a:t>reasons why being ‘too big’ can leads to higher average costs.	[4]</a:t>
            </a:r>
          </a:p>
          <a:p>
            <a:pPr marL="342900" indent="-342900">
              <a:spcAft>
                <a:spcPts val="300"/>
              </a:spcAft>
              <a:buClr>
                <a:srgbClr val="00B050"/>
              </a:buClr>
              <a:buFont typeface="+mj-lt"/>
              <a:buAutoNum type="alphaLcParenR"/>
              <a:tabLst>
                <a:tab pos="6172200" algn="r"/>
              </a:tabLst>
            </a:pPr>
            <a:r>
              <a:rPr lang="en-US" sz="1960" dirty="0" smtClean="0"/>
              <a:t>Copy and complete the break-even chart by adding:</a:t>
            </a:r>
          </a:p>
          <a:p>
            <a:pPr marL="514350" lvl="1" indent="-228600">
              <a:spcAft>
                <a:spcPts val="300"/>
              </a:spcAft>
              <a:buClr>
                <a:srgbClr val="00B050"/>
              </a:buClr>
              <a:buFont typeface="Arial" panose="020B0604020202020204" pitchFamily="34" charset="0"/>
              <a:buChar char="•"/>
              <a:tabLst>
                <a:tab pos="6172200" algn="r"/>
              </a:tabLst>
            </a:pPr>
            <a:r>
              <a:rPr lang="en-US" sz="1960" dirty="0" smtClean="0"/>
              <a:t>Fixed costs of $2 million	[1]</a:t>
            </a:r>
          </a:p>
          <a:p>
            <a:pPr marL="514350" lvl="1" indent="-228600">
              <a:spcAft>
                <a:spcPts val="300"/>
              </a:spcAft>
              <a:buClr>
                <a:srgbClr val="00B050"/>
              </a:buClr>
              <a:buFont typeface="Arial" panose="020B0604020202020204" pitchFamily="34" charset="0"/>
              <a:buChar char="•"/>
              <a:tabLst>
                <a:tab pos="6172200" algn="r"/>
              </a:tabLst>
            </a:pPr>
            <a:r>
              <a:rPr lang="en-US" sz="1960" dirty="0" smtClean="0"/>
              <a:t>Total costs	</a:t>
            </a:r>
            <a:r>
              <a:rPr lang="en-US" sz="1960" dirty="0"/>
              <a:t> </a:t>
            </a:r>
            <a:r>
              <a:rPr lang="en-US" sz="1960" dirty="0" smtClean="0"/>
              <a:t>[2]</a:t>
            </a:r>
          </a:p>
          <a:p>
            <a:pPr marL="514350" lvl="1" indent="-228600">
              <a:spcAft>
                <a:spcPts val="300"/>
              </a:spcAft>
              <a:buClr>
                <a:srgbClr val="00B050"/>
              </a:buClr>
              <a:buFont typeface="Arial" panose="020B0604020202020204" pitchFamily="34" charset="0"/>
              <a:buChar char="•"/>
              <a:tabLst>
                <a:tab pos="6172200" algn="r"/>
              </a:tabLst>
            </a:pPr>
            <a:r>
              <a:rPr lang="en-US" sz="1960" dirty="0" smtClean="0"/>
              <a:t>Sales revenue assuming 4 million drinks are sold </a:t>
            </a:r>
            <a:br>
              <a:rPr lang="en-US" sz="1960" dirty="0" smtClean="0"/>
            </a:br>
            <a:r>
              <a:rPr lang="en-US" sz="1960" dirty="0" smtClean="0"/>
              <a:t>at </a:t>
            </a:r>
            <a:r>
              <a:rPr lang="en-US" sz="1960" dirty="0"/>
              <a:t>$1.50	 [1]</a:t>
            </a:r>
            <a:endParaRPr lang="en-US" sz="1960" dirty="0" smtClean="0"/>
          </a:p>
          <a:p>
            <a:pPr marL="514350" lvl="1" indent="-228600">
              <a:spcAft>
                <a:spcPts val="300"/>
              </a:spcAft>
              <a:buClr>
                <a:srgbClr val="00B050"/>
              </a:buClr>
              <a:buFont typeface="Arial" panose="020B0604020202020204" pitchFamily="34" charset="0"/>
              <a:buChar char="•"/>
              <a:tabLst>
                <a:tab pos="6172200" algn="r"/>
              </a:tabLst>
            </a:pPr>
            <a:r>
              <a:rPr lang="en-US" sz="1960" dirty="0" smtClean="0"/>
              <a:t>The Break-even point of production	</a:t>
            </a:r>
            <a:r>
              <a:rPr lang="en-US" sz="1960" dirty="0"/>
              <a:t> [1]</a:t>
            </a:r>
            <a:endParaRPr lang="en-US" sz="1960" dirty="0" smtClean="0"/>
          </a:p>
          <a:p>
            <a:pPr marL="514350" lvl="1" indent="-228600">
              <a:spcAft>
                <a:spcPts val="300"/>
              </a:spcAft>
              <a:buClr>
                <a:srgbClr val="00B050"/>
              </a:buClr>
              <a:buFont typeface="Arial" panose="020B0604020202020204" pitchFamily="34" charset="0"/>
              <a:buChar char="•"/>
              <a:tabLst>
                <a:tab pos="6172200" algn="r"/>
              </a:tabLst>
            </a:pPr>
            <a:r>
              <a:rPr lang="en-US" sz="1960" dirty="0" smtClean="0"/>
              <a:t>Profit made at 4 million drinks	</a:t>
            </a:r>
            <a:r>
              <a:rPr lang="en-US" sz="1960" dirty="0"/>
              <a:t> [1]</a:t>
            </a:r>
            <a:endParaRPr lang="en-US" sz="1960" dirty="0" smtClean="0"/>
          </a:p>
          <a:p>
            <a:pPr marL="342900" indent="-342900">
              <a:spcAft>
                <a:spcPts val="300"/>
              </a:spcAft>
              <a:buClr>
                <a:srgbClr val="00B050"/>
              </a:buClr>
              <a:buFont typeface="+mj-lt"/>
              <a:buAutoNum type="alphaLcParenR"/>
              <a:tabLst>
                <a:tab pos="6172200" algn="r"/>
              </a:tabLst>
            </a:pPr>
            <a:r>
              <a:rPr lang="en-US" sz="1960" dirty="0" smtClean="0"/>
              <a:t>Explain </a:t>
            </a:r>
            <a:r>
              <a:rPr lang="en-US" sz="1960" b="1" dirty="0" smtClean="0"/>
              <a:t>two</a:t>
            </a:r>
            <a:r>
              <a:rPr lang="en-US" sz="1960" dirty="0" smtClean="0"/>
              <a:t> ways in which </a:t>
            </a:r>
            <a:r>
              <a:rPr lang="en-US" sz="1960" dirty="0" err="1" smtClean="0"/>
              <a:t>Sodasqueeze</a:t>
            </a:r>
            <a:r>
              <a:rPr lang="en-US" sz="1960" dirty="0" smtClean="0"/>
              <a:t> PLC could</a:t>
            </a:r>
            <a:br>
              <a:rPr lang="en-US" sz="1960" dirty="0" smtClean="0"/>
            </a:br>
            <a:r>
              <a:rPr lang="en-US" sz="1960" dirty="0" smtClean="0"/>
              <a:t>try to reduce the break-even level of output in the new factory. Recommend to the Chief Executive which one the company should use. Justify your answer.	</a:t>
            </a:r>
            <a:r>
              <a:rPr lang="en-US" sz="1960" dirty="0"/>
              <a:t> </a:t>
            </a:r>
            <a:r>
              <a:rPr lang="en-US" sz="1960" dirty="0" smtClean="0"/>
              <a:t>[6]</a:t>
            </a:r>
          </a:p>
        </p:txBody>
      </p:sp>
      <p:sp>
        <p:nvSpPr>
          <p:cNvPr id="7" name="TextBox 6">
            <a:hlinkClick r:id="rId3" action="ppaction://hlinkfile"/>
          </p:cNvPr>
          <p:cNvSpPr txBox="1"/>
          <p:nvPr/>
        </p:nvSpPr>
        <p:spPr>
          <a:xfrm>
            <a:off x="251520" y="3541168"/>
            <a:ext cx="288032" cy="646331"/>
          </a:xfrm>
          <a:prstGeom prst="rect">
            <a:avLst/>
          </a:prstGeom>
          <a:noFill/>
        </p:spPr>
        <p:txBody>
          <a:bodyPr wrap="square" rtlCol="0">
            <a:spAutoFit/>
          </a:bodyPr>
          <a:lstStyle/>
          <a:p>
            <a:r>
              <a:rPr lang="en-US" sz="3600" b="1" dirty="0" smtClean="0">
                <a:solidFill>
                  <a:srgbClr val="FF0000"/>
                </a:solidFill>
              </a:rPr>
              <a:t>?</a:t>
            </a:r>
            <a:endParaRPr lang="en-US" b="1" dirty="0">
              <a:solidFill>
                <a:srgbClr val="FF0000"/>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3788412184"/>
              </p:ext>
            </p:extLst>
          </p:nvPr>
        </p:nvGraphicFramePr>
        <p:xfrm>
          <a:off x="6912570" y="1124744"/>
          <a:ext cx="1907902" cy="547918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2"/>
              </a:tblGrid>
              <a:tr h="443885">
                <a:tc>
                  <a:txBody>
                    <a:bodyPr/>
                    <a:lstStyle/>
                    <a:p>
                      <a:pPr>
                        <a:spcAft>
                          <a:spcPts val="0"/>
                        </a:spcAft>
                      </a:pPr>
                      <a:endParaRPr lang="en-GB" sz="16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6715">
                <a:tc>
                  <a:txBody>
                    <a:bodyPr/>
                    <a:lstStyle/>
                    <a:p>
                      <a:pPr marL="177800" indent="-177800" algn="l">
                        <a:spcAft>
                          <a:spcPts val="600"/>
                        </a:spcAft>
                        <a:buFontTx/>
                        <a:buBlip>
                          <a:blip r:embed="rId4"/>
                        </a:buBlip>
                      </a:pPr>
                      <a:r>
                        <a:rPr lang="en-GB" sz="1660" baseline="0" dirty="0" smtClean="0">
                          <a:solidFill>
                            <a:srgbClr val="FF0000"/>
                          </a:solidFill>
                          <a:effectLst/>
                          <a:latin typeface="Arial" pitchFamily="34" charset="0"/>
                          <a:ea typeface="Times New Roman"/>
                          <a:cs typeface="Arial" pitchFamily="34" charset="0"/>
                        </a:rPr>
                        <a:t>When Microsoft or Sony started to lower the price of their Machines</a:t>
                      </a:r>
                    </a:p>
                    <a:p>
                      <a:pPr marL="177800" indent="-177800" algn="l">
                        <a:spcAft>
                          <a:spcPts val="600"/>
                        </a:spcAft>
                        <a:buFontTx/>
                        <a:buBlip>
                          <a:blip r:embed="rId4"/>
                        </a:buBlip>
                      </a:pPr>
                      <a:r>
                        <a:rPr lang="en-GB" sz="1660" baseline="0" dirty="0" smtClean="0">
                          <a:solidFill>
                            <a:schemeClr val="tx1"/>
                          </a:solidFill>
                          <a:effectLst/>
                          <a:latin typeface="Arial" pitchFamily="34" charset="0"/>
                          <a:ea typeface="Times New Roman"/>
                          <a:cs typeface="Arial" pitchFamily="34" charset="0"/>
                        </a:rPr>
                        <a:t>What is a Loss Leader and how does it affect the break-even point</a:t>
                      </a:r>
                    </a:p>
                    <a:p>
                      <a:pPr marL="177800" indent="-177800" algn="l">
                        <a:spcAft>
                          <a:spcPts val="600"/>
                        </a:spcAft>
                        <a:buFontTx/>
                        <a:buBlip>
                          <a:blip r:embed="rId4"/>
                        </a:buBlip>
                      </a:pPr>
                      <a:r>
                        <a:rPr lang="en-GB" sz="1660" baseline="0" dirty="0" smtClean="0">
                          <a:solidFill>
                            <a:srgbClr val="FF0000"/>
                          </a:solidFill>
                          <a:effectLst/>
                          <a:latin typeface="Arial" pitchFamily="34" charset="0"/>
                          <a:ea typeface="Times New Roman"/>
                          <a:cs typeface="Arial" pitchFamily="34" charset="0"/>
                        </a:rPr>
                        <a:t>Why would a company not met a break-even point.</a:t>
                      </a:r>
                    </a:p>
                    <a:p>
                      <a:pPr marL="177800" indent="-177800" algn="l">
                        <a:spcAft>
                          <a:spcPts val="600"/>
                        </a:spcAft>
                        <a:buFontTx/>
                        <a:buBlip>
                          <a:blip r:embed="rId4"/>
                        </a:buBlip>
                      </a:pPr>
                      <a:r>
                        <a:rPr lang="en-GB" sz="1660" baseline="0" dirty="0" smtClean="0">
                          <a:solidFill>
                            <a:schemeClr val="tx1"/>
                          </a:solidFill>
                          <a:effectLst/>
                          <a:latin typeface="Arial" pitchFamily="34" charset="0"/>
                          <a:ea typeface="Times New Roman"/>
                          <a:cs typeface="Arial" pitchFamily="34" charset="0"/>
                        </a:rPr>
                        <a:t>What happens when a profitable company drops below their break-even point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91376" y="1196752"/>
            <a:ext cx="1750290"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4569827"/>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4.2 – Assessment Objectives</a:t>
            </a:r>
            <a:endParaRPr lang="en-GB" sz="4000" b="1" dirty="0" smtClean="0"/>
          </a:p>
        </p:txBody>
      </p:sp>
      <p:sp>
        <p:nvSpPr>
          <p:cNvPr id="34" name="Rectangle 33"/>
          <p:cNvSpPr/>
          <p:nvPr/>
        </p:nvSpPr>
        <p:spPr>
          <a:xfrm>
            <a:off x="323528" y="1167716"/>
            <a:ext cx="6551814" cy="969496"/>
          </a:xfrm>
          <a:prstGeom prst="rect">
            <a:avLst/>
          </a:prstGeom>
        </p:spPr>
        <p:txBody>
          <a:bodyPr wrap="square">
            <a:spAutoFit/>
          </a:bodyPr>
          <a:lstStyle/>
          <a:p>
            <a:r>
              <a:rPr lang="en-GB" sz="1900" dirty="0" smtClean="0"/>
              <a:t>Outlines below are the objectives for this section of the Unit. They should be revised as part of the exam preparation.</a:t>
            </a:r>
            <a:endParaRPr lang="en-GB" sz="1900" dirty="0" smtClean="0">
              <a:latin typeface="Calibri" pitchFamily="34" charset="0"/>
              <a:cs typeface="Calibri" pitchFamily="34" charset="0"/>
            </a:endParaRPr>
          </a:p>
        </p:txBody>
      </p:sp>
      <p:sp>
        <p:nvSpPr>
          <p:cNvPr id="2" name="Rectangle 1"/>
          <p:cNvSpPr/>
          <p:nvPr/>
        </p:nvSpPr>
        <p:spPr>
          <a:xfrm>
            <a:off x="323850" y="2132856"/>
            <a:ext cx="6551492" cy="4178067"/>
          </a:xfrm>
          <a:prstGeom prst="rect">
            <a:avLst/>
          </a:prstGeom>
        </p:spPr>
        <p:txBody>
          <a:bodyPr wrap="square">
            <a:spAutoFit/>
          </a:bodyPr>
          <a:lstStyle/>
          <a:p>
            <a:r>
              <a:rPr lang="en-GB" sz="1770" b="1" dirty="0"/>
              <a:t>4.2.1 </a:t>
            </a:r>
            <a:r>
              <a:rPr lang="en-GB" sz="1770" b="1" dirty="0" smtClean="0"/>
              <a:t>- Identify </a:t>
            </a:r>
            <a:r>
              <a:rPr lang="en-GB" sz="1770" b="1" dirty="0"/>
              <a:t>and classify costs:</a:t>
            </a:r>
          </a:p>
          <a:p>
            <a:pPr marL="457200" indent="-174625">
              <a:buClr>
                <a:srgbClr val="00B050"/>
              </a:buClr>
              <a:buFont typeface="Arial" panose="020B0604020202020204" pitchFamily="34" charset="0"/>
              <a:buChar char="•"/>
            </a:pPr>
            <a:r>
              <a:rPr lang="en-GB" sz="1770" dirty="0" smtClean="0"/>
              <a:t>Classifying </a:t>
            </a:r>
            <a:r>
              <a:rPr lang="en-GB" sz="1770" dirty="0"/>
              <a:t>costs – fixed, variable, average, total; use examples </a:t>
            </a:r>
            <a:r>
              <a:rPr lang="en-GB" sz="1770" dirty="0" smtClean="0"/>
              <a:t>to illustrate </a:t>
            </a:r>
            <a:r>
              <a:rPr lang="en-GB" sz="1770" dirty="0"/>
              <a:t>these</a:t>
            </a:r>
          </a:p>
          <a:p>
            <a:pPr marL="457200" indent="-174625">
              <a:buClr>
                <a:srgbClr val="00B050"/>
              </a:buClr>
              <a:buFont typeface="Arial" panose="020B0604020202020204" pitchFamily="34" charset="0"/>
              <a:buChar char="•"/>
            </a:pPr>
            <a:r>
              <a:rPr lang="en-GB" sz="1770" dirty="0" smtClean="0"/>
              <a:t>Use </a:t>
            </a:r>
            <a:r>
              <a:rPr lang="en-GB" sz="1770" dirty="0"/>
              <a:t>cost data to help make simple cost-based decisions, e.g. </a:t>
            </a:r>
            <a:r>
              <a:rPr lang="en-GB" sz="1770" dirty="0" smtClean="0"/>
              <a:t>to stop </a:t>
            </a:r>
            <a:r>
              <a:rPr lang="en-GB" sz="1770" dirty="0"/>
              <a:t>production or continue</a:t>
            </a:r>
          </a:p>
          <a:p>
            <a:r>
              <a:rPr lang="en-GB" sz="1770" b="1" dirty="0"/>
              <a:t>4.2.2 </a:t>
            </a:r>
            <a:r>
              <a:rPr lang="en-GB" sz="1770" b="1" dirty="0" smtClean="0"/>
              <a:t>- Economies </a:t>
            </a:r>
            <a:r>
              <a:rPr lang="en-GB" sz="1770" b="1" dirty="0"/>
              <a:t>and diseconomies of scale:</a:t>
            </a:r>
          </a:p>
          <a:p>
            <a:pPr marL="457200" indent="-174625">
              <a:buClr>
                <a:srgbClr val="00B050"/>
              </a:buClr>
              <a:buFont typeface="Arial" panose="020B0604020202020204" pitchFamily="34" charset="0"/>
              <a:buChar char="•"/>
            </a:pPr>
            <a:r>
              <a:rPr lang="en-GB" sz="1770" dirty="0" smtClean="0"/>
              <a:t>The </a:t>
            </a:r>
            <a:r>
              <a:rPr lang="en-GB" sz="1770" dirty="0"/>
              <a:t>concepts of economies and diseconomies of scale; </a:t>
            </a:r>
            <a:r>
              <a:rPr lang="en-GB" sz="1770" dirty="0" smtClean="0"/>
              <a:t>examples of </a:t>
            </a:r>
            <a:r>
              <a:rPr lang="en-GB" sz="1770" dirty="0"/>
              <a:t>both</a:t>
            </a:r>
          </a:p>
          <a:p>
            <a:r>
              <a:rPr lang="en-GB" sz="1770" b="1" dirty="0"/>
              <a:t>4.2.3 </a:t>
            </a:r>
            <a:r>
              <a:rPr lang="en-GB" sz="1770" b="1" dirty="0" smtClean="0"/>
              <a:t>- Explain</a:t>
            </a:r>
            <a:r>
              <a:rPr lang="en-GB" sz="1770" b="1" dirty="0"/>
              <a:t>, interpret and use a simple break-even chart:</a:t>
            </a:r>
          </a:p>
          <a:p>
            <a:pPr marL="457200" indent="-174625">
              <a:buClr>
                <a:srgbClr val="00B050"/>
              </a:buClr>
              <a:buFont typeface="Arial" panose="020B0604020202020204" pitchFamily="34" charset="0"/>
              <a:buChar char="•"/>
            </a:pPr>
            <a:r>
              <a:rPr lang="en-GB" sz="1770" dirty="0" smtClean="0"/>
              <a:t>The </a:t>
            </a:r>
            <a:r>
              <a:rPr lang="en-GB" sz="1770" dirty="0"/>
              <a:t>concept of break even</a:t>
            </a:r>
          </a:p>
          <a:p>
            <a:pPr marL="457200" indent="-174625">
              <a:buClr>
                <a:srgbClr val="00B050"/>
              </a:buClr>
              <a:buFont typeface="Arial" panose="020B0604020202020204" pitchFamily="34" charset="0"/>
              <a:buChar char="•"/>
            </a:pPr>
            <a:r>
              <a:rPr lang="en-GB" sz="1770" dirty="0" smtClean="0"/>
              <a:t>Construct</a:t>
            </a:r>
            <a:r>
              <a:rPr lang="en-GB" sz="1770" dirty="0"/>
              <a:t>, complete or amend a simple break-even chart</a:t>
            </a:r>
          </a:p>
          <a:p>
            <a:pPr marL="457200" indent="-174625">
              <a:buClr>
                <a:srgbClr val="00B050"/>
              </a:buClr>
              <a:buFont typeface="Arial" panose="020B0604020202020204" pitchFamily="34" charset="0"/>
              <a:buChar char="•"/>
            </a:pPr>
            <a:r>
              <a:rPr lang="en-GB" sz="1770" dirty="0" smtClean="0"/>
              <a:t>Interpret </a:t>
            </a:r>
            <a:r>
              <a:rPr lang="en-GB" sz="1770" dirty="0"/>
              <a:t>a given chart and use it to analyse a situation</a:t>
            </a:r>
          </a:p>
          <a:p>
            <a:pPr marL="457200" indent="-174625">
              <a:buClr>
                <a:srgbClr val="00B050"/>
              </a:buClr>
              <a:buFont typeface="Arial" panose="020B0604020202020204" pitchFamily="34" charset="0"/>
              <a:buChar char="•"/>
            </a:pPr>
            <a:r>
              <a:rPr lang="en-GB" sz="1770" dirty="0" smtClean="0"/>
              <a:t>Use </a:t>
            </a:r>
            <a:r>
              <a:rPr lang="en-GB" sz="1770" dirty="0"/>
              <a:t>a chart to help make simple decisions, e.g. impact of </a:t>
            </a:r>
            <a:r>
              <a:rPr lang="en-GB" sz="1770" dirty="0" smtClean="0"/>
              <a:t>higher price</a:t>
            </a:r>
            <a:endParaRPr lang="en-GB" sz="1770" dirty="0"/>
          </a:p>
          <a:p>
            <a:pPr marL="457200" indent="-174625">
              <a:buClr>
                <a:srgbClr val="00B050"/>
              </a:buClr>
              <a:buFont typeface="Arial" panose="020B0604020202020204" pitchFamily="34" charset="0"/>
              <a:buChar char="•"/>
            </a:pPr>
            <a:r>
              <a:rPr lang="en-GB" sz="1770" dirty="0" smtClean="0"/>
              <a:t>Understand </a:t>
            </a:r>
            <a:r>
              <a:rPr lang="en-GB" sz="1770" dirty="0"/>
              <a:t>the limitations of break-even charts</a:t>
            </a:r>
          </a:p>
        </p:txBody>
      </p:sp>
      <p:graphicFrame>
        <p:nvGraphicFramePr>
          <p:cNvPr id="8" name="Table 7"/>
          <p:cNvGraphicFramePr>
            <a:graphicFrameLocks noGrp="1"/>
          </p:cNvGraphicFramePr>
          <p:nvPr>
            <p:extLst>
              <p:ext uri="{D42A27DB-BD31-4B8C-83A1-F6EECF244321}">
                <p14:modId xmlns:p14="http://schemas.microsoft.com/office/powerpoint/2010/main" val="1490149659"/>
              </p:ext>
            </p:extLst>
          </p:nvPr>
        </p:nvGraphicFramePr>
        <p:xfrm>
          <a:off x="6948264" y="1124744"/>
          <a:ext cx="1872208" cy="547260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872208"/>
              </a:tblGrid>
              <a:tr h="426898">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45710">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Every person hired, every light that is turned on, every inch of a factory costs.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Does reducing the cost of things improve profits</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do online businesses reduce costs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is disintermediation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Why does an online service still cost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Why do managers get paid so much when they work the same hours.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91602"/>
            <a:ext cx="1727278"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4.2 – Glossary</a:t>
            </a:r>
            <a:endParaRPr lang="en-GB" sz="4000" b="1" dirty="0" smtClean="0"/>
          </a:p>
        </p:txBody>
      </p:sp>
      <p:sp>
        <p:nvSpPr>
          <p:cNvPr id="34" name="Rectangle 33"/>
          <p:cNvSpPr/>
          <p:nvPr/>
        </p:nvSpPr>
        <p:spPr>
          <a:xfrm>
            <a:off x="323528" y="1124744"/>
            <a:ext cx="8496944" cy="677108"/>
          </a:xfrm>
          <a:prstGeom prst="rect">
            <a:avLst/>
          </a:prstGeom>
        </p:spPr>
        <p:txBody>
          <a:bodyPr wrap="square">
            <a:spAutoFit/>
          </a:bodyPr>
          <a:lstStyle/>
          <a:p>
            <a:r>
              <a:rPr lang="en-GB" sz="1900" dirty="0" smtClean="0"/>
              <a:t>These are the technical terms you will need to know for the exam. Add them to your own Glossary.</a:t>
            </a:r>
            <a:endParaRPr lang="en-GB" sz="1900" dirty="0" smtClean="0">
              <a:latin typeface="Calibri" pitchFamily="34" charset="0"/>
              <a:cs typeface="Calibri" pitchFamily="34" charset="0"/>
            </a:endParaRPr>
          </a:p>
        </p:txBody>
      </p:sp>
      <p:sp>
        <p:nvSpPr>
          <p:cNvPr id="8" name="Rectangle 7"/>
          <p:cNvSpPr/>
          <p:nvPr/>
        </p:nvSpPr>
        <p:spPr>
          <a:xfrm>
            <a:off x="323850" y="1844824"/>
            <a:ext cx="8496622" cy="4829014"/>
          </a:xfrm>
          <a:prstGeom prst="rect">
            <a:avLst/>
          </a:prstGeom>
        </p:spPr>
        <p:txBody>
          <a:bodyPr wrap="square">
            <a:spAutoFit/>
          </a:bodyPr>
          <a:lstStyle/>
          <a:p>
            <a:pPr marL="0" indent="0">
              <a:buNone/>
            </a:pPr>
            <a:r>
              <a:rPr lang="en-US" sz="1620" b="1" dirty="0" smtClean="0">
                <a:solidFill>
                  <a:srgbClr val="FF0000"/>
                </a:solidFill>
              </a:rPr>
              <a:t>Fixed Costs </a:t>
            </a:r>
            <a:r>
              <a:rPr lang="en-US" sz="1620" dirty="0" smtClean="0"/>
              <a:t>– The costs which do not vary with the number of items sold or produced in the short run. They have to be paid even if there are no sales. Also known as Overhead Costs.</a:t>
            </a:r>
          </a:p>
          <a:p>
            <a:pPr marL="0" indent="0">
              <a:buNone/>
            </a:pPr>
            <a:r>
              <a:rPr lang="en-US" sz="1620" b="1" dirty="0" smtClean="0">
                <a:solidFill>
                  <a:srgbClr val="FF0000"/>
                </a:solidFill>
              </a:rPr>
              <a:t>Variable Costs </a:t>
            </a:r>
            <a:r>
              <a:rPr lang="en-US" sz="1620" b="1" dirty="0" smtClean="0"/>
              <a:t>– </a:t>
            </a:r>
            <a:r>
              <a:rPr lang="en-US" sz="1620" dirty="0" smtClean="0"/>
              <a:t>Costs that vary </a:t>
            </a:r>
            <a:r>
              <a:rPr lang="en-US" sz="1620" b="1" dirty="0" smtClean="0"/>
              <a:t>directly</a:t>
            </a:r>
            <a:r>
              <a:rPr lang="en-US" sz="1620" dirty="0" smtClean="0"/>
              <a:t> with the number of items sold or produced.</a:t>
            </a:r>
          </a:p>
          <a:p>
            <a:pPr marL="0" indent="0">
              <a:buNone/>
            </a:pPr>
            <a:r>
              <a:rPr lang="en-US" sz="1620" b="1" dirty="0" smtClean="0">
                <a:solidFill>
                  <a:srgbClr val="FF0000"/>
                </a:solidFill>
              </a:rPr>
              <a:t>Total Costs </a:t>
            </a:r>
            <a:r>
              <a:rPr lang="en-US" sz="1620" b="1" dirty="0" smtClean="0"/>
              <a:t>– </a:t>
            </a:r>
            <a:r>
              <a:rPr lang="en-US" sz="1620" dirty="0" smtClean="0"/>
              <a:t>Fixed and variable costs combined.</a:t>
            </a:r>
          </a:p>
          <a:p>
            <a:pPr marL="0" indent="0">
              <a:buNone/>
            </a:pPr>
            <a:r>
              <a:rPr lang="en-US" sz="1620" b="1" dirty="0" smtClean="0">
                <a:solidFill>
                  <a:srgbClr val="FF0000"/>
                </a:solidFill>
              </a:rPr>
              <a:t>Average Cost Per Unit </a:t>
            </a:r>
            <a:r>
              <a:rPr lang="en-US" sz="1620" b="1" dirty="0" smtClean="0"/>
              <a:t>– </a:t>
            </a:r>
            <a:r>
              <a:rPr lang="en-US" sz="1620" dirty="0" smtClean="0"/>
              <a:t>Total cost of production divided by total output (sometimes called Unit Cost) </a:t>
            </a:r>
          </a:p>
          <a:p>
            <a:pPr marL="0" indent="0">
              <a:buNone/>
            </a:pPr>
            <a:r>
              <a:rPr lang="en-US" sz="1620" b="1" dirty="0" smtClean="0">
                <a:solidFill>
                  <a:srgbClr val="FF0000"/>
                </a:solidFill>
              </a:rPr>
              <a:t>Economies of Scale </a:t>
            </a:r>
            <a:r>
              <a:rPr lang="en-US" sz="1620" b="1" dirty="0" smtClean="0"/>
              <a:t>– </a:t>
            </a:r>
            <a:r>
              <a:rPr lang="en-US" sz="1620" dirty="0" smtClean="0"/>
              <a:t>the factors that lead to the reduction in average costs as a business increases in size.</a:t>
            </a:r>
          </a:p>
          <a:p>
            <a:pPr marL="0" indent="0">
              <a:buNone/>
            </a:pPr>
            <a:r>
              <a:rPr lang="en-US" sz="1620" b="1" dirty="0" smtClean="0">
                <a:solidFill>
                  <a:srgbClr val="FF0000"/>
                </a:solidFill>
              </a:rPr>
              <a:t>Diseconomies </a:t>
            </a:r>
            <a:r>
              <a:rPr lang="en-US" sz="1620" b="1" dirty="0">
                <a:solidFill>
                  <a:srgbClr val="FF0000"/>
                </a:solidFill>
              </a:rPr>
              <a:t>of Scale </a:t>
            </a:r>
            <a:r>
              <a:rPr lang="en-US" sz="1620" b="1" dirty="0" smtClean="0"/>
              <a:t>– </a:t>
            </a:r>
            <a:r>
              <a:rPr lang="en-US" sz="1620" dirty="0" smtClean="0"/>
              <a:t>Factors that lead to an increase in average costs as a business grows beyond a certain size.</a:t>
            </a:r>
          </a:p>
          <a:p>
            <a:pPr marL="0" indent="0">
              <a:buNone/>
            </a:pPr>
            <a:r>
              <a:rPr lang="en-US" sz="1620" b="1" dirty="0" smtClean="0">
                <a:solidFill>
                  <a:srgbClr val="FF0000"/>
                </a:solidFill>
              </a:rPr>
              <a:t>Break-even Level </a:t>
            </a:r>
            <a:r>
              <a:rPr lang="en-US" sz="1620" dirty="0" smtClean="0"/>
              <a:t>of </a:t>
            </a:r>
            <a:r>
              <a:rPr lang="en-US" sz="1620" b="1" dirty="0" smtClean="0">
                <a:solidFill>
                  <a:srgbClr val="FF0000"/>
                </a:solidFill>
              </a:rPr>
              <a:t>Output</a:t>
            </a:r>
            <a:r>
              <a:rPr lang="en-US" sz="1620" b="1" dirty="0" smtClean="0"/>
              <a:t> – </a:t>
            </a:r>
            <a:r>
              <a:rPr lang="en-US" sz="1620" dirty="0" smtClean="0"/>
              <a:t>The quantity that must be produced/sold for total revenue to equal total costs (also knows as break-even point)</a:t>
            </a:r>
          </a:p>
          <a:p>
            <a:pPr marL="0" indent="0">
              <a:buNone/>
            </a:pPr>
            <a:r>
              <a:rPr lang="en-US" sz="1620" b="1" dirty="0" smtClean="0">
                <a:solidFill>
                  <a:srgbClr val="FF0000"/>
                </a:solidFill>
              </a:rPr>
              <a:t>Break-even Charts </a:t>
            </a:r>
            <a:r>
              <a:rPr lang="en-US" sz="1620" dirty="0" smtClean="0"/>
              <a:t>– graphs which show how costs and revenues of a business change with sales. They show the level of sales a business must made in order to break even. </a:t>
            </a:r>
          </a:p>
          <a:p>
            <a:pPr marL="0" indent="0">
              <a:buNone/>
            </a:pPr>
            <a:r>
              <a:rPr lang="en-US" sz="1620" b="1" dirty="0" smtClean="0">
                <a:solidFill>
                  <a:srgbClr val="FF0000"/>
                </a:solidFill>
              </a:rPr>
              <a:t>Revenue</a:t>
            </a:r>
            <a:r>
              <a:rPr lang="en-US" sz="1620" dirty="0" smtClean="0">
                <a:solidFill>
                  <a:srgbClr val="FF0000"/>
                </a:solidFill>
              </a:rPr>
              <a:t> </a:t>
            </a:r>
            <a:r>
              <a:rPr lang="en-US" sz="1620" dirty="0" smtClean="0"/>
              <a:t>– The income during a period of time from the sale of goods and services – Total Revenue = quantity sold x price.</a:t>
            </a:r>
          </a:p>
          <a:p>
            <a:pPr marL="0" indent="0">
              <a:buNone/>
            </a:pPr>
            <a:r>
              <a:rPr lang="en-US" sz="1620" b="1" dirty="0" smtClean="0">
                <a:solidFill>
                  <a:srgbClr val="FF0000"/>
                </a:solidFill>
              </a:rPr>
              <a:t>Break-even point </a:t>
            </a:r>
            <a:r>
              <a:rPr lang="en-US" sz="1620" dirty="0" smtClean="0"/>
              <a:t>– The level of sales at which total costs = total revenue</a:t>
            </a:r>
          </a:p>
          <a:p>
            <a:pPr marL="0" indent="0">
              <a:buNone/>
            </a:pPr>
            <a:r>
              <a:rPr lang="en-US" sz="1620" b="1" dirty="0" smtClean="0">
                <a:solidFill>
                  <a:srgbClr val="FF0000"/>
                </a:solidFill>
              </a:rPr>
              <a:t>Contribution</a:t>
            </a:r>
            <a:r>
              <a:rPr lang="en-US" sz="1620" dirty="0" smtClean="0">
                <a:solidFill>
                  <a:srgbClr val="FF0000"/>
                </a:solidFill>
              </a:rPr>
              <a:t> </a:t>
            </a:r>
            <a:r>
              <a:rPr lang="en-US" sz="1620" dirty="0" smtClean="0"/>
              <a:t>– The contribution of a product is its selling price minus its variable cost.</a:t>
            </a:r>
            <a:endParaRPr lang="en-US" sz="1620" dirty="0"/>
          </a:p>
        </p:txBody>
      </p:sp>
    </p:spTree>
    <p:extLst>
      <p:ext uri="{BB962C8B-B14F-4D97-AF65-F5344CB8AC3E}">
        <p14:creationId xmlns:p14="http://schemas.microsoft.com/office/powerpoint/2010/main" val="143116285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3200" dirty="0"/>
              <a:t>4.2.1 – Classifying costs – Business Costs</a:t>
            </a:r>
          </a:p>
        </p:txBody>
      </p:sp>
      <p:sp>
        <p:nvSpPr>
          <p:cNvPr id="8" name="Rectangle 7"/>
          <p:cNvSpPr/>
          <p:nvPr/>
        </p:nvSpPr>
        <p:spPr>
          <a:xfrm>
            <a:off x="323849" y="1124744"/>
            <a:ext cx="6767515" cy="2886944"/>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1540" dirty="0" smtClean="0"/>
              <a:t>In calculating the cost of a business it is necessary to understand the difference between different types of cost. The main ones are </a:t>
            </a:r>
            <a:r>
              <a:rPr lang="en-GB" sz="1540" b="1" dirty="0" smtClean="0"/>
              <a:t>fixed</a:t>
            </a:r>
            <a:r>
              <a:rPr lang="en-GB" sz="1540" dirty="0" smtClean="0"/>
              <a:t> and </a:t>
            </a:r>
            <a:r>
              <a:rPr lang="en-GB" sz="1540" b="1" dirty="0" smtClean="0"/>
              <a:t>variable</a:t>
            </a:r>
            <a:r>
              <a:rPr lang="en-GB" sz="1540" dirty="0" smtClean="0"/>
              <a:t> costs.</a:t>
            </a:r>
          </a:p>
          <a:p>
            <a:pPr marL="285750" indent="-285750">
              <a:spcAft>
                <a:spcPts val="600"/>
              </a:spcAft>
              <a:buClr>
                <a:srgbClr val="00B050"/>
              </a:buClr>
              <a:buFont typeface="Wingdings 3" panose="05040102010807070707" pitchFamily="18" charset="2"/>
              <a:buChar char=""/>
            </a:pPr>
            <a:r>
              <a:rPr lang="en-GB" sz="1540" b="1" dirty="0" smtClean="0"/>
              <a:t>Fixed Costs</a:t>
            </a:r>
            <a:r>
              <a:rPr lang="en-GB" sz="1540" dirty="0" smtClean="0"/>
              <a:t> – Costs that do not change even if there are no sales, they have to be paid. Examples include management salaries, utility connection charges (gas, electric and water) and rent paid for the property.</a:t>
            </a:r>
          </a:p>
          <a:p>
            <a:pPr marL="285750" indent="-285750">
              <a:spcAft>
                <a:spcPts val="600"/>
              </a:spcAft>
              <a:buClr>
                <a:srgbClr val="00B050"/>
              </a:buClr>
              <a:buFont typeface="Wingdings 3" panose="05040102010807070707" pitchFamily="18" charset="2"/>
              <a:buChar char=""/>
            </a:pPr>
            <a:r>
              <a:rPr lang="en-GB" sz="1540" b="1" dirty="0" smtClean="0"/>
              <a:t>Variable Costs</a:t>
            </a:r>
            <a:r>
              <a:rPr lang="en-GB" sz="1540" dirty="0" smtClean="0"/>
              <a:t> – Costs that change depending on the number used or purchased. Examples include material costs, utility usage (gas, electric and water), piece-rate (how much per item it is) and labour costs. The more units are produced, the higher these </a:t>
            </a:r>
            <a:r>
              <a:rPr lang="en-GB" sz="1540" b="1" dirty="0" smtClean="0"/>
              <a:t>variable costs</a:t>
            </a:r>
            <a:r>
              <a:rPr lang="en-GB" sz="1540" dirty="0" smtClean="0"/>
              <a:t> will be.</a:t>
            </a:r>
          </a:p>
        </p:txBody>
      </p:sp>
      <p:graphicFrame>
        <p:nvGraphicFramePr>
          <p:cNvPr id="7" name="Table 6"/>
          <p:cNvGraphicFramePr>
            <a:graphicFrameLocks noGrp="1"/>
          </p:cNvGraphicFramePr>
          <p:nvPr>
            <p:extLst>
              <p:ext uri="{D42A27DB-BD31-4B8C-83A1-F6EECF244321}">
                <p14:modId xmlns:p14="http://schemas.microsoft.com/office/powerpoint/2010/main" val="241136013"/>
              </p:ext>
            </p:extLst>
          </p:nvPr>
        </p:nvGraphicFramePr>
        <p:xfrm>
          <a:off x="323528" y="4005064"/>
          <a:ext cx="6767836" cy="2539175"/>
        </p:xfrm>
        <a:graphic>
          <a:graphicData uri="http://schemas.openxmlformats.org/drawingml/2006/table">
            <a:tbl>
              <a:tblPr firstRow="1" firstCol="1" bandRow="1">
                <a:effectLst>
                  <a:outerShdw blurRad="50800" dist="38100" dir="2700000" algn="tl" rotWithShape="0">
                    <a:prstClr val="black">
                      <a:alpha val="40000"/>
                    </a:prstClr>
                  </a:outerShdw>
                </a:effectLst>
                <a:tableStyleId>{BDBED569-4797-4DF1-A0F4-6AAB3CD982D8}</a:tableStyleId>
              </a:tblPr>
              <a:tblGrid>
                <a:gridCol w="1654359"/>
                <a:gridCol w="5113477"/>
              </a:tblGrid>
              <a:tr h="0">
                <a:tc>
                  <a:txBody>
                    <a:bodyPr/>
                    <a:lstStyle/>
                    <a:p>
                      <a:pPr>
                        <a:lnSpc>
                          <a:spcPct val="107000"/>
                        </a:lnSpc>
                        <a:spcAft>
                          <a:spcPts val="0"/>
                        </a:spcAft>
                      </a:pPr>
                      <a:r>
                        <a:rPr lang="en-GB" sz="1730" dirty="0">
                          <a:effectLst/>
                          <a:latin typeface="Calibri" panose="020F0502020204030204" pitchFamily="34" charset="0"/>
                        </a:rPr>
                        <a:t>Fixed cost</a:t>
                      </a:r>
                      <a:endParaRPr lang="en-GB" sz="1730" dirty="0">
                        <a:effectLst/>
                        <a:latin typeface="Calibri" panose="020F0502020204030204" pitchFamily="34" charset="0"/>
                        <a:ea typeface="Calibri"/>
                        <a:cs typeface="Times New Roman"/>
                      </a:endParaRPr>
                    </a:p>
                  </a:txBody>
                  <a:tcPr marL="68580" marR="68580" marT="0" marB="0"/>
                </a:tc>
                <a:tc>
                  <a:txBody>
                    <a:bodyPr/>
                    <a:lstStyle/>
                    <a:p>
                      <a:pPr>
                        <a:lnSpc>
                          <a:spcPct val="107000"/>
                        </a:lnSpc>
                        <a:spcAft>
                          <a:spcPts val="0"/>
                        </a:spcAft>
                      </a:pPr>
                      <a:r>
                        <a:rPr lang="en-GB" sz="1730" b="0" dirty="0">
                          <a:effectLst/>
                          <a:latin typeface="Calibri" panose="020F0502020204030204" pitchFamily="34" charset="0"/>
                        </a:rPr>
                        <a:t>Costs that do not change with output- they have to be paid regardless of how much a business produces</a:t>
                      </a:r>
                      <a:endParaRPr lang="en-GB" sz="1730" b="0" dirty="0">
                        <a:effectLst/>
                        <a:latin typeface="Calibri" panose="020F0502020204030204" pitchFamily="34" charset="0"/>
                        <a:ea typeface="Calibri"/>
                        <a:cs typeface="Times New Roman"/>
                      </a:endParaRPr>
                    </a:p>
                  </a:txBody>
                  <a:tcPr marL="68580" marR="68580" marT="0" marB="0"/>
                </a:tc>
              </a:tr>
              <a:tr h="0">
                <a:tc>
                  <a:txBody>
                    <a:bodyPr/>
                    <a:lstStyle/>
                    <a:p>
                      <a:pPr>
                        <a:lnSpc>
                          <a:spcPct val="107000"/>
                        </a:lnSpc>
                        <a:spcAft>
                          <a:spcPts val="0"/>
                        </a:spcAft>
                      </a:pPr>
                      <a:r>
                        <a:rPr lang="en-GB" sz="1730">
                          <a:effectLst/>
                          <a:latin typeface="Calibri" panose="020F0502020204030204" pitchFamily="34" charset="0"/>
                        </a:rPr>
                        <a:t>Variable costs</a:t>
                      </a:r>
                      <a:endParaRPr lang="en-GB" sz="1730">
                        <a:effectLst/>
                        <a:latin typeface="Calibri" panose="020F0502020204030204" pitchFamily="34" charset="0"/>
                        <a:ea typeface="Calibri"/>
                        <a:cs typeface="Times New Roman"/>
                      </a:endParaRPr>
                    </a:p>
                  </a:txBody>
                  <a:tcPr marL="68580" marR="68580" marT="0" marB="0"/>
                </a:tc>
                <a:tc>
                  <a:txBody>
                    <a:bodyPr/>
                    <a:lstStyle/>
                    <a:p>
                      <a:pPr>
                        <a:lnSpc>
                          <a:spcPct val="107000"/>
                        </a:lnSpc>
                        <a:spcAft>
                          <a:spcPts val="0"/>
                        </a:spcAft>
                      </a:pPr>
                      <a:r>
                        <a:rPr lang="en-GB" sz="1730" dirty="0">
                          <a:effectLst/>
                          <a:latin typeface="Calibri" panose="020F0502020204030204" pitchFamily="34" charset="0"/>
                        </a:rPr>
                        <a:t>Costs that do change with output- these costs are directly linked to the product or service</a:t>
                      </a:r>
                      <a:endParaRPr lang="en-GB" sz="1730" dirty="0">
                        <a:effectLst/>
                        <a:latin typeface="Calibri" panose="020F0502020204030204" pitchFamily="34" charset="0"/>
                        <a:ea typeface="Calibri"/>
                        <a:cs typeface="Times New Roman"/>
                      </a:endParaRPr>
                    </a:p>
                  </a:txBody>
                  <a:tcPr marL="68580" marR="68580" marT="0" marB="0"/>
                </a:tc>
              </a:tr>
              <a:tr h="0">
                <a:tc>
                  <a:txBody>
                    <a:bodyPr/>
                    <a:lstStyle/>
                    <a:p>
                      <a:pPr>
                        <a:lnSpc>
                          <a:spcPct val="107000"/>
                        </a:lnSpc>
                        <a:spcAft>
                          <a:spcPts val="0"/>
                        </a:spcAft>
                      </a:pPr>
                      <a:r>
                        <a:rPr lang="en-GB" sz="1730" dirty="0">
                          <a:effectLst/>
                          <a:latin typeface="Calibri" panose="020F0502020204030204" pitchFamily="34" charset="0"/>
                        </a:rPr>
                        <a:t>Start-up cost </a:t>
                      </a:r>
                      <a:endParaRPr lang="en-GB" sz="1730" dirty="0">
                        <a:effectLst/>
                        <a:latin typeface="Calibri" panose="020F0502020204030204" pitchFamily="34" charset="0"/>
                        <a:ea typeface="Calibri"/>
                        <a:cs typeface="Times New Roman"/>
                      </a:endParaRPr>
                    </a:p>
                  </a:txBody>
                  <a:tcPr marL="68580" marR="68580" marT="0" marB="0"/>
                </a:tc>
                <a:tc>
                  <a:txBody>
                    <a:bodyPr/>
                    <a:lstStyle/>
                    <a:p>
                      <a:pPr>
                        <a:lnSpc>
                          <a:spcPct val="107000"/>
                        </a:lnSpc>
                        <a:spcAft>
                          <a:spcPts val="0"/>
                        </a:spcAft>
                      </a:pPr>
                      <a:r>
                        <a:rPr lang="en-GB" sz="1730" dirty="0">
                          <a:effectLst/>
                          <a:latin typeface="Calibri" panose="020F0502020204030204" pitchFamily="34" charset="0"/>
                        </a:rPr>
                        <a:t>Costs that a business has to pay when the business sets up. For examples, fixtures and fittings</a:t>
                      </a:r>
                      <a:endParaRPr lang="en-GB" sz="1730" dirty="0">
                        <a:effectLst/>
                        <a:latin typeface="Calibri" panose="020F0502020204030204" pitchFamily="34" charset="0"/>
                        <a:ea typeface="Calibri"/>
                        <a:cs typeface="Times New Roman"/>
                      </a:endParaRPr>
                    </a:p>
                  </a:txBody>
                  <a:tcPr marL="68580" marR="68580" marT="0" marB="0"/>
                </a:tc>
              </a:tr>
              <a:tr h="0">
                <a:tc>
                  <a:txBody>
                    <a:bodyPr/>
                    <a:lstStyle/>
                    <a:p>
                      <a:pPr>
                        <a:lnSpc>
                          <a:spcPct val="107000"/>
                        </a:lnSpc>
                        <a:spcAft>
                          <a:spcPts val="0"/>
                        </a:spcAft>
                      </a:pPr>
                      <a:r>
                        <a:rPr lang="en-GB" sz="1730">
                          <a:effectLst/>
                          <a:latin typeface="Calibri" panose="020F0502020204030204" pitchFamily="34" charset="0"/>
                        </a:rPr>
                        <a:t>Operating costs (running costs)</a:t>
                      </a:r>
                      <a:endParaRPr lang="en-GB" sz="1730">
                        <a:effectLst/>
                        <a:latin typeface="Calibri" panose="020F0502020204030204" pitchFamily="34" charset="0"/>
                        <a:ea typeface="Calibri"/>
                        <a:cs typeface="Times New Roman"/>
                      </a:endParaRPr>
                    </a:p>
                  </a:txBody>
                  <a:tcPr marL="68580" marR="68580" marT="0" marB="0"/>
                </a:tc>
                <a:tc>
                  <a:txBody>
                    <a:bodyPr/>
                    <a:lstStyle/>
                    <a:p>
                      <a:pPr>
                        <a:lnSpc>
                          <a:spcPct val="107000"/>
                        </a:lnSpc>
                        <a:spcAft>
                          <a:spcPts val="0"/>
                        </a:spcAft>
                      </a:pPr>
                      <a:r>
                        <a:rPr lang="en-GB" sz="1730" dirty="0">
                          <a:effectLst/>
                          <a:latin typeface="Calibri" panose="020F0502020204030204" pitchFamily="34" charset="0"/>
                        </a:rPr>
                        <a:t>Costs that have to be paid for the day to day running of the business. For example, heat, light, rent etc…</a:t>
                      </a:r>
                      <a:endParaRPr lang="en-GB" sz="1730" dirty="0">
                        <a:effectLst/>
                        <a:latin typeface="Calibri" panose="020F0502020204030204" pitchFamily="34" charset="0"/>
                        <a:ea typeface="Calibri"/>
                        <a:cs typeface="Times New Roman"/>
                      </a:endParaRPr>
                    </a:p>
                  </a:txBody>
                  <a:tcPr marL="68580" marR="68580" marT="0" marB="0"/>
                </a:tc>
              </a:tr>
              <a:tr h="0">
                <a:tc>
                  <a:txBody>
                    <a:bodyPr/>
                    <a:lstStyle/>
                    <a:p>
                      <a:pPr>
                        <a:lnSpc>
                          <a:spcPct val="107000"/>
                        </a:lnSpc>
                        <a:spcAft>
                          <a:spcPts val="0"/>
                        </a:spcAft>
                      </a:pPr>
                      <a:r>
                        <a:rPr lang="en-GB" sz="1730">
                          <a:effectLst/>
                          <a:latin typeface="Calibri" panose="020F0502020204030204" pitchFamily="34" charset="0"/>
                        </a:rPr>
                        <a:t>Total costs</a:t>
                      </a:r>
                      <a:endParaRPr lang="en-GB" sz="1730">
                        <a:effectLst/>
                        <a:latin typeface="Calibri" panose="020F0502020204030204" pitchFamily="34" charset="0"/>
                        <a:ea typeface="Calibri"/>
                        <a:cs typeface="Times New Roman"/>
                      </a:endParaRPr>
                    </a:p>
                  </a:txBody>
                  <a:tcPr marL="68580" marR="68580" marT="0" marB="0"/>
                </a:tc>
                <a:tc>
                  <a:txBody>
                    <a:bodyPr/>
                    <a:lstStyle/>
                    <a:p>
                      <a:pPr>
                        <a:lnSpc>
                          <a:spcPct val="107000"/>
                        </a:lnSpc>
                        <a:spcAft>
                          <a:spcPts val="0"/>
                        </a:spcAft>
                      </a:pPr>
                      <a:r>
                        <a:rPr lang="en-GB" sz="1730" dirty="0">
                          <a:effectLst/>
                          <a:latin typeface="Calibri" panose="020F0502020204030204" pitchFamily="34" charset="0"/>
                        </a:rPr>
                        <a:t>TC= FC + VC</a:t>
                      </a:r>
                      <a:endParaRPr lang="en-GB" sz="1730" dirty="0">
                        <a:effectLst/>
                        <a:latin typeface="Calibri" panose="020F0502020204030204" pitchFamily="34" charset="0"/>
                        <a:ea typeface="Calibri"/>
                        <a:cs typeface="Times New Roman"/>
                      </a:endParaRPr>
                    </a:p>
                  </a:txBody>
                  <a:tcPr marL="68580" marR="68580" marT="0" marB="0"/>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879728399"/>
              </p:ext>
            </p:extLst>
          </p:nvPr>
        </p:nvGraphicFramePr>
        <p:xfrm>
          <a:off x="7164288" y="1124744"/>
          <a:ext cx="1656184" cy="547260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56184"/>
              </a:tblGrid>
              <a:tr h="42689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45710">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Every person hired, every light that is turned on, every inch of a factory costs.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Does reducing the cost of things improve profits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do online businesses reduce costs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What is disintermediation</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does an online service still cost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managers get paid so much when they work the same hours.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19572" y="1191602"/>
            <a:ext cx="1527977"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800" dirty="0"/>
              <a:t>4.2.1 – Classifying costs – Fixed and variable costs</a:t>
            </a:r>
          </a:p>
        </p:txBody>
      </p:sp>
      <p:sp>
        <p:nvSpPr>
          <p:cNvPr id="8" name="Rectangle 7"/>
          <p:cNvSpPr/>
          <p:nvPr/>
        </p:nvSpPr>
        <p:spPr>
          <a:xfrm>
            <a:off x="323849" y="1124744"/>
            <a:ext cx="6767515" cy="5586145"/>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GB" sz="1700" dirty="0" smtClean="0"/>
              <a:t>All business activities involve costs of some sort. These costs cannot be ignored, e.g. the manager of a business is planning on opening a factory making trainers. Why does the manager need to think about costs? The reasons include:</a:t>
            </a:r>
          </a:p>
          <a:p>
            <a:pPr marL="401638" lvl="1" indent="-269875">
              <a:spcAft>
                <a:spcPts val="0"/>
              </a:spcAft>
              <a:buClr>
                <a:srgbClr val="00B050"/>
              </a:buClr>
              <a:buFont typeface="Arial" panose="020B0604020202020204" pitchFamily="34" charset="0"/>
              <a:buChar char="•"/>
            </a:pPr>
            <a:r>
              <a:rPr lang="en-GB" sz="1700" dirty="0" smtClean="0"/>
              <a:t>The costs of operating the factory </a:t>
            </a:r>
            <a:r>
              <a:rPr lang="en-GB" sz="1700" b="1" dirty="0" smtClean="0"/>
              <a:t>can be compared</a:t>
            </a:r>
            <a:r>
              <a:rPr lang="en-GB" sz="1700" dirty="0" smtClean="0"/>
              <a:t> with the revenue of the sales of trainers to calculate whether the business will make a profit or loss. This calculation is one of the most important made in any business.</a:t>
            </a:r>
          </a:p>
          <a:p>
            <a:pPr marL="401638" lvl="1" indent="-269875">
              <a:spcAft>
                <a:spcPts val="0"/>
              </a:spcAft>
              <a:buClr>
                <a:srgbClr val="00B050"/>
              </a:buClr>
              <a:buFont typeface="Arial" panose="020B0604020202020204" pitchFamily="34" charset="0"/>
              <a:buChar char="•"/>
            </a:pPr>
            <a:r>
              <a:rPr lang="en-GB" sz="1700" dirty="0" smtClean="0"/>
              <a:t>The costs of </a:t>
            </a:r>
            <a:r>
              <a:rPr lang="en-GB" sz="1700" b="1" dirty="0" smtClean="0"/>
              <a:t> two different locations</a:t>
            </a:r>
            <a:r>
              <a:rPr lang="en-GB" sz="1700" dirty="0" smtClean="0"/>
              <a:t> for the new factory </a:t>
            </a:r>
            <a:r>
              <a:rPr lang="en-GB" sz="1700" b="1" dirty="0" smtClean="0"/>
              <a:t>can be compared</a:t>
            </a:r>
            <a:r>
              <a:rPr lang="en-GB" sz="1700" dirty="0" smtClean="0"/>
              <a:t>. This would help the owner make the best decision.</a:t>
            </a:r>
          </a:p>
          <a:p>
            <a:pPr marL="401638" lvl="1" indent="-269875">
              <a:spcAft>
                <a:spcPts val="0"/>
              </a:spcAft>
              <a:buClr>
                <a:srgbClr val="00B050"/>
              </a:buClr>
              <a:buFont typeface="Arial" panose="020B0604020202020204" pitchFamily="34" charset="0"/>
              <a:buChar char="•"/>
            </a:pPr>
            <a:r>
              <a:rPr lang="en-GB" sz="1700" dirty="0" smtClean="0"/>
              <a:t>To help the manager decide </a:t>
            </a:r>
            <a:r>
              <a:rPr lang="en-GB" sz="1700" b="1" dirty="0" smtClean="0"/>
              <a:t>what price</a:t>
            </a:r>
            <a:r>
              <a:rPr lang="en-GB" sz="1700" dirty="0" smtClean="0"/>
              <a:t> should be charged for a pair of trainers.</a:t>
            </a:r>
            <a:endParaRPr lang="en-GB" sz="1700" dirty="0"/>
          </a:p>
          <a:p>
            <a:pPr marL="285750" lvl="1" indent="-285750">
              <a:spcAft>
                <a:spcPts val="0"/>
              </a:spcAft>
              <a:buClr>
                <a:srgbClr val="00B050"/>
              </a:buClr>
              <a:buFont typeface="Wingdings 3" panose="05040102010807070707" pitchFamily="18" charset="2"/>
              <a:buChar char=""/>
            </a:pPr>
            <a:r>
              <a:rPr lang="en-GB" sz="1700" dirty="0" smtClean="0"/>
              <a:t>Accurate cost information is therefor very important for managers.</a:t>
            </a:r>
          </a:p>
          <a:p>
            <a:pPr marL="285750" lvl="1" indent="-285750">
              <a:spcAft>
                <a:spcPts val="0"/>
              </a:spcAft>
              <a:buClr>
                <a:srgbClr val="00B050"/>
              </a:buClr>
              <a:buFont typeface="Wingdings 3" panose="05040102010807070707" pitchFamily="18" charset="2"/>
              <a:buChar char=""/>
            </a:pPr>
            <a:r>
              <a:rPr lang="en-GB" sz="1700" b="1" dirty="0" smtClean="0">
                <a:solidFill>
                  <a:srgbClr val="FF0000"/>
                </a:solidFill>
              </a:rPr>
              <a:t>Activity – </a:t>
            </a:r>
            <a:r>
              <a:rPr lang="en-GB" sz="1700" dirty="0" smtClean="0">
                <a:solidFill>
                  <a:srgbClr val="FF0000"/>
                </a:solidFill>
              </a:rPr>
              <a:t>These are some of the costs in opening an new trainer factory: Add </a:t>
            </a:r>
            <a:r>
              <a:rPr lang="en-GB" sz="1700" b="1" dirty="0" smtClean="0">
                <a:solidFill>
                  <a:srgbClr val="FF0000"/>
                </a:solidFill>
              </a:rPr>
              <a:t>6 </a:t>
            </a:r>
            <a:r>
              <a:rPr lang="en-GB" sz="1700" dirty="0" smtClean="0">
                <a:solidFill>
                  <a:srgbClr val="FF0000"/>
                </a:solidFill>
              </a:rPr>
              <a:t>other costs the owner would have to pay:</a:t>
            </a:r>
          </a:p>
          <a:p>
            <a:pPr marL="573088" lvl="1" indent="-230188">
              <a:spcAft>
                <a:spcPts val="0"/>
              </a:spcAft>
              <a:buClr>
                <a:srgbClr val="00B050"/>
              </a:buClr>
              <a:buFont typeface="Arial" panose="020B0604020202020204" pitchFamily="34" charset="0"/>
              <a:buChar char="•"/>
            </a:pPr>
            <a:r>
              <a:rPr lang="en-GB" sz="1700" dirty="0" smtClean="0">
                <a:solidFill>
                  <a:srgbClr val="FF0000"/>
                </a:solidFill>
              </a:rPr>
              <a:t>Rent of the factory</a:t>
            </a:r>
          </a:p>
          <a:p>
            <a:pPr marL="573088" lvl="1" indent="-230188">
              <a:spcAft>
                <a:spcPts val="0"/>
              </a:spcAft>
              <a:buClr>
                <a:srgbClr val="00B050"/>
              </a:buClr>
              <a:buFont typeface="Arial" panose="020B0604020202020204" pitchFamily="34" charset="0"/>
              <a:buChar char="•"/>
            </a:pPr>
            <a:r>
              <a:rPr lang="en-GB" sz="1700" dirty="0" smtClean="0">
                <a:solidFill>
                  <a:srgbClr val="FF0000"/>
                </a:solidFill>
              </a:rPr>
              <a:t>Insurance on the factory</a:t>
            </a:r>
          </a:p>
          <a:p>
            <a:pPr marL="573088" lvl="1" indent="-230188">
              <a:spcAft>
                <a:spcPts val="0"/>
              </a:spcAft>
              <a:buClr>
                <a:srgbClr val="00B050"/>
              </a:buClr>
              <a:buFont typeface="Arial" panose="020B0604020202020204" pitchFamily="34" charset="0"/>
              <a:buChar char="•"/>
            </a:pPr>
            <a:r>
              <a:rPr lang="en-GB" sz="1700" dirty="0" smtClean="0">
                <a:solidFill>
                  <a:srgbClr val="FF0000"/>
                </a:solidFill>
              </a:rPr>
              <a:t>Bank Fees</a:t>
            </a:r>
          </a:p>
          <a:p>
            <a:pPr marL="573088" lvl="1" indent="-230188">
              <a:spcAft>
                <a:spcPts val="0"/>
              </a:spcAft>
              <a:buClr>
                <a:srgbClr val="00B050"/>
              </a:buClr>
              <a:buFont typeface="Arial" panose="020B0604020202020204" pitchFamily="34" charset="0"/>
              <a:buChar char="•"/>
            </a:pPr>
            <a:r>
              <a:rPr lang="en-GB" sz="1700" dirty="0" smtClean="0">
                <a:solidFill>
                  <a:srgbClr val="FF0000"/>
                </a:solidFill>
              </a:rPr>
              <a:t>Raw materials used</a:t>
            </a:r>
          </a:p>
          <a:p>
            <a:pPr marL="573088" lvl="1" indent="-230188">
              <a:spcAft>
                <a:spcPts val="0"/>
              </a:spcAft>
              <a:buClr>
                <a:srgbClr val="00B050"/>
              </a:buClr>
              <a:buFont typeface="Arial" panose="020B0604020202020204" pitchFamily="34" charset="0"/>
              <a:buChar char="•"/>
            </a:pPr>
            <a:r>
              <a:rPr lang="en-GB" sz="1700" dirty="0" smtClean="0">
                <a:solidFill>
                  <a:srgbClr val="FF0000"/>
                </a:solidFill>
              </a:rPr>
              <a:t>Management salaries</a:t>
            </a:r>
          </a:p>
        </p:txBody>
      </p:sp>
      <p:graphicFrame>
        <p:nvGraphicFramePr>
          <p:cNvPr id="7" name="Table 6"/>
          <p:cNvGraphicFramePr>
            <a:graphicFrameLocks noGrp="1"/>
          </p:cNvGraphicFramePr>
          <p:nvPr>
            <p:extLst>
              <p:ext uri="{D42A27DB-BD31-4B8C-83A1-F6EECF244321}">
                <p14:modId xmlns:p14="http://schemas.microsoft.com/office/powerpoint/2010/main" val="3879728399"/>
              </p:ext>
            </p:extLst>
          </p:nvPr>
        </p:nvGraphicFramePr>
        <p:xfrm>
          <a:off x="7164288" y="1124744"/>
          <a:ext cx="1656184" cy="547260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56184"/>
              </a:tblGrid>
              <a:tr h="42689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45710">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Every person hired, every light that is turned on, every inch of a factory costs.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Does reducing the cost of things improve profits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do online businesses reduce costs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What is disintermediation</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does an online service still cost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managers get paid so much when they work the same hours.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19572" y="1191602"/>
            <a:ext cx="1527977"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4447677"/>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000" dirty="0"/>
              <a:t>4.2.1 – Classifying costs – Fixed and variable costs – Revision Activity</a:t>
            </a:r>
          </a:p>
        </p:txBody>
      </p:sp>
      <p:sp>
        <p:nvSpPr>
          <p:cNvPr id="8" name="Rectangle 7"/>
          <p:cNvSpPr/>
          <p:nvPr/>
        </p:nvSpPr>
        <p:spPr>
          <a:xfrm>
            <a:off x="323850" y="5589240"/>
            <a:ext cx="8496300" cy="1015663"/>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2000" b="1" dirty="0" smtClean="0">
                <a:solidFill>
                  <a:srgbClr val="FF0000"/>
                </a:solidFill>
              </a:rPr>
              <a:t>Activity</a:t>
            </a:r>
            <a:r>
              <a:rPr lang="en-GB" sz="2000" dirty="0" smtClean="0">
                <a:solidFill>
                  <a:srgbClr val="FF0000"/>
                </a:solidFill>
              </a:rPr>
              <a:t> – Separate the list from the previous activity with the additional 6 items into 2 columns, </a:t>
            </a:r>
            <a:r>
              <a:rPr lang="en-GB" sz="2000" b="1" dirty="0" smtClean="0">
                <a:solidFill>
                  <a:srgbClr val="FF0000"/>
                </a:solidFill>
              </a:rPr>
              <a:t>Fixed Costs</a:t>
            </a:r>
            <a:r>
              <a:rPr lang="en-GB" sz="2000" dirty="0" smtClean="0">
                <a:solidFill>
                  <a:srgbClr val="FF0000"/>
                </a:solidFill>
              </a:rPr>
              <a:t> and </a:t>
            </a:r>
            <a:r>
              <a:rPr lang="en-GB" sz="2000" b="1" dirty="0" smtClean="0">
                <a:solidFill>
                  <a:srgbClr val="FF0000"/>
                </a:solidFill>
              </a:rPr>
              <a:t>Variable Costs</a:t>
            </a:r>
            <a:r>
              <a:rPr lang="en-GB" sz="2000" dirty="0" smtClean="0">
                <a:solidFill>
                  <a:srgbClr val="FF0000"/>
                </a:solidFill>
              </a:rPr>
              <a:t>. Explain why you have put each cost under Fixed or Variable.</a:t>
            </a:r>
          </a:p>
        </p:txBody>
      </p:sp>
      <p:sp>
        <p:nvSpPr>
          <p:cNvPr id="2" name="Rounded Rectangle 1"/>
          <p:cNvSpPr/>
          <p:nvPr/>
        </p:nvSpPr>
        <p:spPr>
          <a:xfrm>
            <a:off x="3419872" y="2924944"/>
            <a:ext cx="2376264" cy="1182346"/>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BUSINESS COSTS</a:t>
            </a:r>
            <a:endParaRPr lang="en-US" sz="2800" dirty="0"/>
          </a:p>
        </p:txBody>
      </p:sp>
      <p:sp>
        <p:nvSpPr>
          <p:cNvPr id="9" name="Rounded Rectangle 8"/>
          <p:cNvSpPr/>
          <p:nvPr/>
        </p:nvSpPr>
        <p:spPr>
          <a:xfrm>
            <a:off x="5940152" y="1526644"/>
            <a:ext cx="2808312" cy="1328023"/>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tIns="45720" rIns="45720" bIns="45720" rtlCol="0" anchor="ctr">
            <a:spAutoFit/>
          </a:bodyPr>
          <a:lstStyle/>
          <a:p>
            <a:pPr algn="ctr"/>
            <a:r>
              <a:rPr lang="en-US" sz="2400" dirty="0" smtClean="0"/>
              <a:t>Help managers to make decisions</a:t>
            </a:r>
            <a:endParaRPr lang="en-US" sz="2400" dirty="0"/>
          </a:p>
        </p:txBody>
      </p:sp>
      <p:sp>
        <p:nvSpPr>
          <p:cNvPr id="10" name="Rounded Rectangle 9"/>
          <p:cNvSpPr/>
          <p:nvPr/>
        </p:nvSpPr>
        <p:spPr>
          <a:xfrm>
            <a:off x="5940152" y="4190941"/>
            <a:ext cx="2808312" cy="1328023"/>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tIns="45720" rIns="45720" bIns="45720" rtlCol="0" anchor="ctr">
            <a:spAutoFit/>
          </a:bodyPr>
          <a:lstStyle/>
          <a:p>
            <a:pPr algn="ctr"/>
            <a:r>
              <a:rPr lang="en-US" sz="2400" dirty="0" smtClean="0"/>
              <a:t>TOTAL COST = fixed and variable costs</a:t>
            </a:r>
            <a:endParaRPr lang="en-US" sz="2400" dirty="0"/>
          </a:p>
        </p:txBody>
      </p:sp>
      <p:sp>
        <p:nvSpPr>
          <p:cNvPr id="11" name="Rounded Rectangle 10"/>
          <p:cNvSpPr/>
          <p:nvPr/>
        </p:nvSpPr>
        <p:spPr>
          <a:xfrm>
            <a:off x="395536" y="1598652"/>
            <a:ext cx="2952328" cy="1328023"/>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2400" dirty="0" smtClean="0"/>
              <a:t>Needed to calculate profit and loss</a:t>
            </a:r>
            <a:endParaRPr lang="en-US" sz="2400" dirty="0"/>
          </a:p>
        </p:txBody>
      </p:sp>
      <p:sp>
        <p:nvSpPr>
          <p:cNvPr id="12" name="Rounded Rectangle 11"/>
          <p:cNvSpPr/>
          <p:nvPr/>
        </p:nvSpPr>
        <p:spPr>
          <a:xfrm>
            <a:off x="395536" y="4118932"/>
            <a:ext cx="2952328" cy="1328023"/>
          </a:xfrm>
          <a:prstGeom prst="roundRect">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US" sz="2400" dirty="0" smtClean="0"/>
              <a:t>Can be either fixed or variable with output</a:t>
            </a:r>
            <a:endParaRPr lang="en-US" sz="2400" dirty="0"/>
          </a:p>
        </p:txBody>
      </p:sp>
      <p:sp>
        <p:nvSpPr>
          <p:cNvPr id="13" name="Rectangle 12"/>
          <p:cNvSpPr/>
          <p:nvPr/>
        </p:nvSpPr>
        <p:spPr>
          <a:xfrm>
            <a:off x="323528" y="1124744"/>
            <a:ext cx="8496300" cy="461665"/>
          </a:xfrm>
          <a:prstGeom prst="rect">
            <a:avLst/>
          </a:prstGeom>
        </p:spPr>
        <p:txBody>
          <a:bodyPr wrap="square">
            <a:spAutoFit/>
          </a:bodyPr>
          <a:lstStyle/>
          <a:p>
            <a:pPr>
              <a:spcAft>
                <a:spcPts val="600"/>
              </a:spcAft>
              <a:buClr>
                <a:srgbClr val="00B050"/>
              </a:buClr>
            </a:pPr>
            <a:r>
              <a:rPr lang="en-GB" sz="2400" b="1" dirty="0" smtClean="0"/>
              <a:t>Revision Summary </a:t>
            </a:r>
            <a:r>
              <a:rPr lang="en-GB" sz="2400" dirty="0" smtClean="0"/>
              <a:t>– Business Costs</a:t>
            </a:r>
          </a:p>
        </p:txBody>
      </p:sp>
      <p:cxnSp>
        <p:nvCxnSpPr>
          <p:cNvPr id="4" name="Straight Arrow Connector 3"/>
          <p:cNvCxnSpPr>
            <a:stCxn id="2" idx="1"/>
            <a:endCxn id="11" idx="2"/>
          </p:cNvCxnSpPr>
          <p:nvPr/>
        </p:nvCxnSpPr>
        <p:spPr>
          <a:xfrm flipH="1" flipV="1">
            <a:off x="1871700" y="2926675"/>
            <a:ext cx="1548172" cy="589442"/>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2" idx="1"/>
            <a:endCxn id="12" idx="0"/>
          </p:cNvCxnSpPr>
          <p:nvPr/>
        </p:nvCxnSpPr>
        <p:spPr>
          <a:xfrm flipH="1">
            <a:off x="1871700" y="3516117"/>
            <a:ext cx="1548172" cy="602815"/>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2" idx="3"/>
            <a:endCxn id="10" idx="0"/>
          </p:cNvCxnSpPr>
          <p:nvPr/>
        </p:nvCxnSpPr>
        <p:spPr>
          <a:xfrm>
            <a:off x="5796136" y="3516117"/>
            <a:ext cx="1548172" cy="674824"/>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2" idx="3"/>
            <a:endCxn id="9" idx="2"/>
          </p:cNvCxnSpPr>
          <p:nvPr/>
        </p:nvCxnSpPr>
        <p:spPr>
          <a:xfrm flipV="1">
            <a:off x="5796136" y="2854667"/>
            <a:ext cx="1548172" cy="661450"/>
          </a:xfrm>
          <a:prstGeom prst="straightConnector1">
            <a:avLst/>
          </a:prstGeom>
          <a:ln w="57150">
            <a:solidFill>
              <a:schemeClr val="tx2">
                <a:lumMod val="75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5432493"/>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pPr>
              <a:buClr>
                <a:srgbClr val="00B050"/>
              </a:buClr>
            </a:pPr>
            <a:r>
              <a:rPr lang="en-GB" sz="2600" dirty="0"/>
              <a:t>4.2.1 – Classifying costs – Total Cost and Average Cost</a:t>
            </a:r>
          </a:p>
        </p:txBody>
      </p:sp>
      <p:sp>
        <p:nvSpPr>
          <p:cNvPr id="8" name="Rectangle 7"/>
          <p:cNvSpPr/>
          <p:nvPr/>
        </p:nvSpPr>
        <p:spPr>
          <a:xfrm>
            <a:off x="323849" y="1157838"/>
            <a:ext cx="6767515" cy="5307607"/>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GB" sz="1590" dirty="0" smtClean="0"/>
              <a:t>The </a:t>
            </a:r>
            <a:r>
              <a:rPr lang="en-GB" sz="1590" b="1" dirty="0" smtClean="0"/>
              <a:t>Total Costs</a:t>
            </a:r>
            <a:r>
              <a:rPr lang="en-GB" sz="1590" dirty="0" smtClean="0"/>
              <a:t> of a business, during a period of time, are all the fixed costs added to the variable costs of production. This Total value can be compared with the Sales revenue for the period to calculate the profit and/or loss made.</a:t>
            </a:r>
          </a:p>
          <a:p>
            <a:pPr marL="285750" indent="-285750">
              <a:spcAft>
                <a:spcPts val="0"/>
              </a:spcAft>
              <a:buClr>
                <a:srgbClr val="00B050"/>
              </a:buClr>
              <a:buFont typeface="Wingdings 3" panose="05040102010807070707" pitchFamily="18" charset="2"/>
              <a:buChar char=""/>
            </a:pPr>
            <a:r>
              <a:rPr lang="en-GB" sz="1590" dirty="0" smtClean="0"/>
              <a:t>The </a:t>
            </a:r>
            <a:r>
              <a:rPr lang="en-GB" sz="1590" b="1" dirty="0" smtClean="0"/>
              <a:t>Average Cost per Unit</a:t>
            </a:r>
            <a:r>
              <a:rPr lang="en-GB" sz="1590" dirty="0" smtClean="0"/>
              <a:t> can be calculated from this total figure. </a:t>
            </a:r>
            <a:r>
              <a:rPr lang="en-GB" sz="1590" b="1" dirty="0" smtClean="0"/>
              <a:t>Average Costs</a:t>
            </a:r>
            <a:r>
              <a:rPr lang="en-GB" sz="1590" dirty="0" smtClean="0"/>
              <a:t> therefor is the total cost of production divided by total output. For a trainer manufacturer, producing 50,000 trainers each year, this could be calculated as follows:</a:t>
            </a:r>
          </a:p>
          <a:p>
            <a:pPr>
              <a:spcAft>
                <a:spcPts val="0"/>
              </a:spcAft>
              <a:buClr>
                <a:srgbClr val="00B050"/>
              </a:buClr>
            </a:pPr>
            <a:r>
              <a:rPr lang="en-GB" sz="1590" b="1" dirty="0" smtClean="0">
                <a:solidFill>
                  <a:srgbClr val="FF0000"/>
                </a:solidFill>
              </a:rPr>
              <a:t>Stage 1 - </a:t>
            </a:r>
          </a:p>
          <a:p>
            <a:pPr marL="285750" indent="-285750">
              <a:spcAft>
                <a:spcPts val="0"/>
              </a:spcAft>
              <a:buClr>
                <a:srgbClr val="00B050"/>
              </a:buClr>
              <a:buFont typeface="Wingdings 3" panose="05040102010807070707" pitchFamily="18" charset="2"/>
              <a:buChar char=""/>
            </a:pPr>
            <a:r>
              <a:rPr lang="en-GB" sz="1590" dirty="0" smtClean="0"/>
              <a:t>Total costs of production ($200,000) = fixed costs ($50,000) + variable costs ($150,000)</a:t>
            </a:r>
          </a:p>
          <a:p>
            <a:pPr>
              <a:spcAft>
                <a:spcPts val="0"/>
              </a:spcAft>
              <a:buClr>
                <a:srgbClr val="00B050"/>
              </a:buClr>
            </a:pPr>
            <a:r>
              <a:rPr lang="en-GB" sz="1590" b="1" dirty="0" smtClean="0">
                <a:solidFill>
                  <a:srgbClr val="FF0000"/>
                </a:solidFill>
              </a:rPr>
              <a:t>Stage </a:t>
            </a:r>
            <a:r>
              <a:rPr lang="en-GB" sz="1590" b="1" dirty="0">
                <a:solidFill>
                  <a:srgbClr val="FF0000"/>
                </a:solidFill>
              </a:rPr>
              <a:t>2</a:t>
            </a:r>
          </a:p>
          <a:p>
            <a:pPr marL="285750" indent="-285750">
              <a:spcAft>
                <a:spcPts val="0"/>
              </a:spcAft>
              <a:buClr>
                <a:srgbClr val="00B050"/>
              </a:buClr>
              <a:buFont typeface="Wingdings 3" panose="05040102010807070707" pitchFamily="18" charset="2"/>
              <a:buChar char=""/>
            </a:pPr>
            <a:r>
              <a:rPr lang="en-GB" sz="1590" dirty="0" smtClean="0">
                <a:solidFill>
                  <a:srgbClr val="0070C0"/>
                </a:solidFill>
              </a:rPr>
              <a:t>Average cost of production = Total Cost of production (per time period)</a:t>
            </a:r>
          </a:p>
          <a:p>
            <a:pPr algn="r">
              <a:lnSpc>
                <a:spcPts val="300"/>
              </a:lnSpc>
              <a:spcAft>
                <a:spcPts val="0"/>
              </a:spcAft>
              <a:buClr>
                <a:srgbClr val="00B050"/>
              </a:buClr>
              <a:tabLst>
                <a:tab pos="5886450" algn="r"/>
              </a:tabLst>
            </a:pPr>
            <a:r>
              <a:rPr lang="en-GB" sz="1590" dirty="0" smtClean="0">
                <a:solidFill>
                  <a:srgbClr val="0070C0"/>
                </a:solidFill>
              </a:rPr>
              <a:t>_________________________________</a:t>
            </a:r>
          </a:p>
          <a:p>
            <a:pPr marL="2743200">
              <a:spcAft>
                <a:spcPts val="0"/>
              </a:spcAft>
              <a:buClr>
                <a:srgbClr val="00B050"/>
              </a:buClr>
            </a:pPr>
            <a:r>
              <a:rPr lang="en-GB" sz="1590" dirty="0" smtClean="0">
                <a:solidFill>
                  <a:srgbClr val="0070C0"/>
                </a:solidFill>
              </a:rPr>
              <a:t>              Total Output (per time period)</a:t>
            </a:r>
          </a:p>
          <a:p>
            <a:pPr marL="3028950" indent="-285750">
              <a:spcAft>
                <a:spcPts val="0"/>
              </a:spcAft>
              <a:buClr>
                <a:srgbClr val="00B050"/>
              </a:buClr>
              <a:buFont typeface="Wingdings 3" panose="05040102010807070707" pitchFamily="18" charset="2"/>
              <a:buChar char=""/>
            </a:pPr>
            <a:endParaRPr lang="en-GB" sz="1590" dirty="0">
              <a:solidFill>
                <a:srgbClr val="0070C0"/>
              </a:solidFill>
            </a:endParaRPr>
          </a:p>
          <a:p>
            <a:pPr marL="2743200">
              <a:spcAft>
                <a:spcPts val="0"/>
              </a:spcAft>
              <a:buClr>
                <a:srgbClr val="00B050"/>
              </a:buClr>
            </a:pPr>
            <a:r>
              <a:rPr lang="en-GB" sz="1590" dirty="0" smtClean="0">
                <a:solidFill>
                  <a:srgbClr val="0070C0"/>
                </a:solidFill>
              </a:rPr>
              <a:t>       =$200,000</a:t>
            </a:r>
          </a:p>
          <a:p>
            <a:pPr marL="2743200">
              <a:lnSpc>
                <a:spcPts val="300"/>
              </a:lnSpc>
              <a:spcAft>
                <a:spcPts val="0"/>
              </a:spcAft>
              <a:buClr>
                <a:srgbClr val="00B050"/>
              </a:buClr>
            </a:pPr>
            <a:r>
              <a:rPr lang="en-GB" sz="1590" dirty="0" smtClean="0">
                <a:solidFill>
                  <a:srgbClr val="0070C0"/>
                </a:solidFill>
              </a:rPr>
              <a:t>        _________  =$4 per pair</a:t>
            </a:r>
          </a:p>
          <a:p>
            <a:pPr marL="2914650">
              <a:spcAft>
                <a:spcPts val="0"/>
              </a:spcAft>
              <a:buClr>
                <a:srgbClr val="00B050"/>
              </a:buClr>
            </a:pPr>
            <a:r>
              <a:rPr lang="en-GB" sz="1590" dirty="0" smtClean="0">
                <a:solidFill>
                  <a:srgbClr val="0070C0"/>
                </a:solidFill>
              </a:rPr>
              <a:t>        50,000</a:t>
            </a:r>
          </a:p>
          <a:p>
            <a:pPr marL="285750" indent="-285750">
              <a:spcAft>
                <a:spcPts val="0"/>
              </a:spcAft>
              <a:buClr>
                <a:srgbClr val="00B050"/>
              </a:buClr>
              <a:buFont typeface="Wingdings 3" panose="05040102010807070707" pitchFamily="18" charset="2"/>
              <a:buChar char=""/>
            </a:pPr>
            <a:r>
              <a:rPr lang="en-GB" sz="1590" dirty="0" smtClean="0"/>
              <a:t>If both the average cost of production and the level of output is known, then total cost can be calculated by multiplying the average cost per unit by output.</a:t>
            </a:r>
          </a:p>
          <a:p>
            <a:pPr marL="285750" indent="-285750">
              <a:spcAft>
                <a:spcPts val="0"/>
              </a:spcAft>
              <a:buClr>
                <a:srgbClr val="00B050"/>
              </a:buClr>
              <a:buFont typeface="Wingdings 3" panose="05040102010807070707" pitchFamily="18" charset="2"/>
              <a:buChar char=""/>
            </a:pPr>
            <a:r>
              <a:rPr lang="en-GB" sz="1590" dirty="0" smtClean="0"/>
              <a:t>Total Cost = average cost per unit x output</a:t>
            </a:r>
          </a:p>
        </p:txBody>
      </p:sp>
      <p:graphicFrame>
        <p:nvGraphicFramePr>
          <p:cNvPr id="11" name="Table 10"/>
          <p:cNvGraphicFramePr>
            <a:graphicFrameLocks noGrp="1"/>
          </p:cNvGraphicFramePr>
          <p:nvPr>
            <p:extLst>
              <p:ext uri="{D42A27DB-BD31-4B8C-83A1-F6EECF244321}">
                <p14:modId xmlns:p14="http://schemas.microsoft.com/office/powerpoint/2010/main" val="3879728399"/>
              </p:ext>
            </p:extLst>
          </p:nvPr>
        </p:nvGraphicFramePr>
        <p:xfrm>
          <a:off x="7164288" y="1124744"/>
          <a:ext cx="1656184" cy="547260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56184"/>
              </a:tblGrid>
              <a:tr h="426898">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45710">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Every person hired, every light that is turned on, every inch of a factory costs.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Does reducing the cost of things improve profits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do online businesses reduce costs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What is disintermediation</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does an online service still cost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managers get paid so much when they work the same hours.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19572" y="1191602"/>
            <a:ext cx="1527977" cy="3510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1595664"/>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schemas.microsoft.com/office/2006/documentManagement/types"/>
    <ds:schemaRef ds:uri="http://purl.org/dc/elements/1.1/"/>
    <ds:schemaRef ds:uri="http://purl.org/dc/dcmitype/"/>
    <ds:schemaRef ds:uri="http://purl.org/dc/terms/"/>
    <ds:schemaRef ds:uri="http://schemas.microsoft.com/office/2006/metadata/propertie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Enderoth</Template>
  <TotalTime>30718</TotalTime>
  <Words>6320</Words>
  <Application>Microsoft Office PowerPoint</Application>
  <PresentationFormat>On-screen Show (4:3)</PresentationFormat>
  <Paragraphs>641</Paragraphs>
  <Slides>34</Slides>
  <Notes>34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Adobe Naskh Medium</vt: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4.2 – Assessment Objectives</vt:lpstr>
      <vt:lpstr>4.2 – Glossary</vt:lpstr>
      <vt:lpstr>4.2.1 – Classifying costs – Business Costs</vt:lpstr>
      <vt:lpstr>4.2.1 – Classifying costs – Fixed and variable costs</vt:lpstr>
      <vt:lpstr>4.2.1 – Classifying costs – Fixed and variable costs – Revision Activity</vt:lpstr>
      <vt:lpstr>4.2.1 – Classifying costs – Total Cost and Average Cost</vt:lpstr>
      <vt:lpstr>4.2.1 – Classifying costs – Total Cost and Average Cost</vt:lpstr>
      <vt:lpstr>4.2.1 – Classifying costs – Using Cost Data</vt:lpstr>
      <vt:lpstr>4.2.2 – The concepts of economies and diseconomies of scale</vt:lpstr>
      <vt:lpstr>4.2.2 – The concepts of economies and diseconomies of scale</vt:lpstr>
      <vt:lpstr>4.2.2 – The concepts of economies of scale</vt:lpstr>
      <vt:lpstr>4.2.2 – The concepts of diseconomies of scale</vt:lpstr>
      <vt:lpstr>4.2.2 – The concepts of diseconomies of scale</vt:lpstr>
      <vt:lpstr>4.2.2 – The concepts of economies and diseconomies of scale - revision</vt:lpstr>
      <vt:lpstr>4.2.2 – The concepts of economies and diseconomies of scale - Activity</vt:lpstr>
      <vt:lpstr>4.2.3 – The concept of break-even</vt:lpstr>
      <vt:lpstr>4.2.3 – Drawing a break-even Chart</vt:lpstr>
      <vt:lpstr>4.2.3 – Drawing a break-even Chart</vt:lpstr>
      <vt:lpstr>4.2.3 – What does the Chart Show?</vt:lpstr>
      <vt:lpstr>4.2.3 – Case Study and Activity</vt:lpstr>
      <vt:lpstr>4.2.3 – Break-even Chart - Advantages</vt:lpstr>
      <vt:lpstr>4.2.3 – Break-even Chart - Advantages</vt:lpstr>
      <vt:lpstr>4.2.3 – Break-even Chart - Disadvantages</vt:lpstr>
      <vt:lpstr>4.2.3 – Break-even Chart - Activity</vt:lpstr>
      <vt:lpstr>4.2.3 – Break-even Chart – Revision Summary</vt:lpstr>
      <vt:lpstr>4.2.3 – Break-even - Calculation Method – Case Study</vt:lpstr>
      <vt:lpstr>4.2.3 – Break-even - Calculation Method – Activity</vt:lpstr>
      <vt:lpstr>4.2.3 – Break-even - Calculation Method – International Business Focus</vt:lpstr>
      <vt:lpstr>4.2.3 – Exam Questions</vt:lpstr>
      <vt:lpstr>4.2.3 – Exam-Styled Questions – Paper 1</vt:lpstr>
      <vt:lpstr>4.2.3 – Exam Questions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1327</cp:revision>
  <cp:lastPrinted>2014-01-22T18:25:48Z</cp:lastPrinted>
  <dcterms:created xsi:type="dcterms:W3CDTF">2008-03-12T11:01:44Z</dcterms:created>
  <dcterms:modified xsi:type="dcterms:W3CDTF">2016-04-04T09:14:37Z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